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8288000" cy="10287000"/>
  <p:notesSz cx="6858000" cy="9144000"/>
  <p:embeddedFontLst>
    <p:embeddedFont>
      <p:font typeface="Abril Fatface" panose="02000503000000020003" pitchFamily="2" charset="-18"/>
      <p:regular r:id="rId16"/>
    </p:embeddedFont>
    <p:embeddedFont>
      <p:font typeface="Agrandir" panose="020B0604020202020204" charset="-18"/>
      <p:regular r:id="rId17"/>
    </p:embeddedFont>
    <p:embeddedFont>
      <p:font typeface="Agrandir Bold" panose="020B0604020202020204" charset="-18"/>
      <p:regular r:id="rId18"/>
    </p:embeddedFont>
    <p:embeddedFont>
      <p:font typeface="Agrandir Medium" panose="020B0604020202020204" charset="-18"/>
      <p:regular r:id="rId19"/>
    </p:embeddedFont>
    <p:embeddedFont>
      <p:font typeface="HK Grotesk Bold" panose="020B0604020202020204" charset="-18"/>
      <p:regular r:id="rId20"/>
    </p:embeddedFont>
    <p:embeddedFont>
      <p:font typeface="HK Grotesk Medium" panose="020B0604020202020204" charset="-18"/>
      <p:regular r:id="rId21"/>
    </p:embeddedFont>
    <p:embeddedFont>
      <p:font typeface="HK Grotesk Semi-Bold" panose="020B0604020202020204" charset="-18"/>
      <p:regular r:id="rId22"/>
    </p:embeddedFont>
    <p:embeddedFont>
      <p:font typeface="Roboto" panose="02000000000000000000" pitchFamily="2" charset="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5" d="100"/>
          <a:sy n="55" d="100"/>
        </p:scale>
        <p:origin x="658" y="3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svg>
</file>

<file path=ppt/media/image18.png>
</file>

<file path=ppt/media/image19.svg>
</file>

<file path=ppt/media/image2.svg>
</file>

<file path=ppt/media/image20.png>
</file>

<file path=ppt/media/image21.svg>
</file>

<file path=ppt/media/image22.png>
</file>

<file path=ppt/media/image23.svg>
</file>

<file path=ppt/media/image24.jpeg>
</file>

<file path=ppt/media/image25.png>
</file>

<file path=ppt/media/image3.png>
</file>

<file path=ppt/media/image4.jpeg>
</file>

<file path=ppt/media/image5.png>
</file>

<file path=ppt/media/image6.pn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6/23/2024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6/23/2024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6/23/2024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6/23/2024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6/23/2024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6/23/2024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6/23/2024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7.svg"/><Relationship Id="rId7" Type="http://schemas.openxmlformats.org/officeDocument/2006/relationships/image" Target="../media/image21.svg"/><Relationship Id="rId2" Type="http://schemas.openxmlformats.org/officeDocument/2006/relationships/image" Target="../media/image16.png"/><Relationship Id="rId1" Type="http://schemas.openxmlformats.org/officeDocument/2006/relationships/slideLayout" Target="../slideLayouts/slideLayout7.xml"/><Relationship Id="rId6" Type="http://schemas.openxmlformats.org/officeDocument/2006/relationships/image" Target="../media/image20.png"/><Relationship Id="rId5" Type="http://schemas.openxmlformats.org/officeDocument/2006/relationships/image" Target="../media/image19.svg"/><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3" Type="http://schemas.openxmlformats.org/officeDocument/2006/relationships/image" Target="../media/image23.svg"/><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0"/>
            <a:ext cx="7312451" cy="10556513"/>
          </a:xfrm>
          <a:prstGeom prst="rect">
            <a:avLst/>
          </a:prstGeom>
          <a:solidFill>
            <a:srgbClr val="000000"/>
          </a:solidFill>
        </p:spPr>
      </p:sp>
      <p:sp>
        <p:nvSpPr>
          <p:cNvPr id="3" name="Freeform 3"/>
          <p:cNvSpPr/>
          <p:nvPr/>
        </p:nvSpPr>
        <p:spPr>
          <a:xfrm>
            <a:off x="475357" y="3245414"/>
            <a:ext cx="4973539" cy="5364717"/>
          </a:xfrm>
          <a:custGeom>
            <a:avLst/>
            <a:gdLst/>
            <a:ahLst/>
            <a:cxnLst/>
            <a:rect l="l" t="t" r="r" b="b"/>
            <a:pathLst>
              <a:path w="4973539" h="5364717">
                <a:moveTo>
                  <a:pt x="0" y="0"/>
                </a:moveTo>
                <a:lnTo>
                  <a:pt x="4973539" y="0"/>
                </a:lnTo>
                <a:lnTo>
                  <a:pt x="4973539" y="5364717"/>
                </a:lnTo>
                <a:lnTo>
                  <a:pt x="0" y="536471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a:off x="7778962" y="486265"/>
            <a:ext cx="10185242" cy="1102325"/>
          </a:xfrm>
          <a:custGeom>
            <a:avLst/>
            <a:gdLst/>
            <a:ahLst/>
            <a:cxnLst/>
            <a:rect l="l" t="t" r="r" b="b"/>
            <a:pathLst>
              <a:path w="10185242" h="1102325">
                <a:moveTo>
                  <a:pt x="0" y="0"/>
                </a:moveTo>
                <a:lnTo>
                  <a:pt x="10185242" y="0"/>
                </a:lnTo>
                <a:lnTo>
                  <a:pt x="10185242" y="1102325"/>
                </a:lnTo>
                <a:lnTo>
                  <a:pt x="0" y="1102325"/>
                </a:lnTo>
                <a:lnTo>
                  <a:pt x="0" y="0"/>
                </a:lnTo>
                <a:close/>
              </a:path>
            </a:pathLst>
          </a:custGeom>
          <a:blipFill>
            <a:blip r:embed="rId4"/>
            <a:stretch>
              <a:fillRect t="-1396" b="-1396"/>
            </a:stretch>
          </a:blipFill>
        </p:spPr>
      </p:sp>
      <p:grpSp>
        <p:nvGrpSpPr>
          <p:cNvPr id="5" name="Group 5"/>
          <p:cNvGrpSpPr/>
          <p:nvPr/>
        </p:nvGrpSpPr>
        <p:grpSpPr>
          <a:xfrm>
            <a:off x="8322582" y="5927772"/>
            <a:ext cx="8936718" cy="3330528"/>
            <a:chOff x="0" y="0"/>
            <a:chExt cx="11915624" cy="4440704"/>
          </a:xfrm>
        </p:grpSpPr>
        <p:sp>
          <p:nvSpPr>
            <p:cNvPr id="6" name="TextBox 6"/>
            <p:cNvSpPr txBox="1"/>
            <p:nvPr/>
          </p:nvSpPr>
          <p:spPr>
            <a:xfrm>
              <a:off x="0" y="946150"/>
              <a:ext cx="11915624" cy="2435436"/>
            </a:xfrm>
            <a:prstGeom prst="rect">
              <a:avLst/>
            </a:prstGeom>
          </p:spPr>
          <p:txBody>
            <a:bodyPr lIns="0" tIns="0" rIns="0" bIns="0" rtlCol="0" anchor="t">
              <a:spAutoFit/>
            </a:bodyPr>
            <a:lstStyle/>
            <a:p>
              <a:pPr algn="l">
                <a:lnSpc>
                  <a:spcPts val="13224"/>
                </a:lnSpc>
              </a:pPr>
              <a:r>
                <a:rPr lang="en-US" sz="13224" dirty="0" err="1">
                  <a:solidFill>
                    <a:srgbClr val="67DB7D"/>
                  </a:solidFill>
                  <a:latin typeface="HK Grotesk Bold"/>
                </a:rPr>
                <a:t>ParkSafe</a:t>
              </a:r>
              <a:endParaRPr lang="en-US" sz="13224" dirty="0">
                <a:solidFill>
                  <a:srgbClr val="67DB7D"/>
                </a:solidFill>
                <a:latin typeface="HK Grotesk Bold"/>
              </a:endParaRPr>
            </a:p>
          </p:txBody>
        </p:sp>
        <p:sp>
          <p:nvSpPr>
            <p:cNvPr id="7" name="TextBox 7"/>
            <p:cNvSpPr txBox="1"/>
            <p:nvPr/>
          </p:nvSpPr>
          <p:spPr>
            <a:xfrm>
              <a:off x="0" y="3562287"/>
              <a:ext cx="11915624" cy="878417"/>
            </a:xfrm>
            <a:prstGeom prst="rect">
              <a:avLst/>
            </a:prstGeom>
          </p:spPr>
          <p:txBody>
            <a:bodyPr lIns="0" tIns="0" rIns="0" bIns="0" rtlCol="0" anchor="t">
              <a:spAutoFit/>
            </a:bodyPr>
            <a:lstStyle/>
            <a:p>
              <a:pPr algn="l">
                <a:lnSpc>
                  <a:spcPts val="4900"/>
                </a:lnSpc>
              </a:pPr>
              <a:r>
                <a:rPr lang="en-US" sz="3500">
                  <a:solidFill>
                    <a:srgbClr val="000000"/>
                  </a:solidFill>
                  <a:latin typeface="Agrandir Bold"/>
                </a:rPr>
                <a:t>Your Quick Parking Solution!</a:t>
              </a: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grpSp>
        <p:nvGrpSpPr>
          <p:cNvPr id="2" name="Group 2"/>
          <p:cNvGrpSpPr/>
          <p:nvPr/>
        </p:nvGrpSpPr>
        <p:grpSpPr>
          <a:xfrm>
            <a:off x="1060235" y="3121896"/>
            <a:ext cx="4837503" cy="5403804"/>
            <a:chOff x="0" y="0"/>
            <a:chExt cx="1636390" cy="1827954"/>
          </a:xfrm>
        </p:grpSpPr>
        <p:sp>
          <p:nvSpPr>
            <p:cNvPr id="3" name="Freeform 3"/>
            <p:cNvSpPr/>
            <p:nvPr/>
          </p:nvSpPr>
          <p:spPr>
            <a:xfrm>
              <a:off x="0" y="0"/>
              <a:ext cx="1636390" cy="1827954"/>
            </a:xfrm>
            <a:custGeom>
              <a:avLst/>
              <a:gdLst/>
              <a:ahLst/>
              <a:cxnLst/>
              <a:rect l="l" t="t" r="r" b="b"/>
              <a:pathLst>
                <a:path w="1636390" h="1827954">
                  <a:moveTo>
                    <a:pt x="1511930" y="1827954"/>
                  </a:moveTo>
                  <a:lnTo>
                    <a:pt x="124460" y="1827954"/>
                  </a:lnTo>
                  <a:cubicBezTo>
                    <a:pt x="55880" y="1827954"/>
                    <a:pt x="0" y="1772074"/>
                    <a:pt x="0" y="1703494"/>
                  </a:cubicBezTo>
                  <a:lnTo>
                    <a:pt x="0" y="124460"/>
                  </a:lnTo>
                  <a:cubicBezTo>
                    <a:pt x="0" y="55880"/>
                    <a:pt x="55880" y="0"/>
                    <a:pt x="124460" y="0"/>
                  </a:cubicBezTo>
                  <a:lnTo>
                    <a:pt x="1511930" y="0"/>
                  </a:lnTo>
                  <a:cubicBezTo>
                    <a:pt x="1580510" y="0"/>
                    <a:pt x="1636390" y="55880"/>
                    <a:pt x="1636390" y="124460"/>
                  </a:cubicBezTo>
                  <a:lnTo>
                    <a:pt x="1636390" y="1703494"/>
                  </a:lnTo>
                  <a:cubicBezTo>
                    <a:pt x="1636390" y="1772074"/>
                    <a:pt x="1580510" y="1827954"/>
                    <a:pt x="1511930" y="1827954"/>
                  </a:cubicBezTo>
                  <a:close/>
                </a:path>
              </a:pathLst>
            </a:custGeom>
            <a:solidFill>
              <a:srgbClr val="FFFFFF"/>
            </a:solidFill>
          </p:spPr>
        </p:sp>
      </p:grpSp>
      <p:grpSp>
        <p:nvGrpSpPr>
          <p:cNvPr id="4" name="Group 4"/>
          <p:cNvGrpSpPr/>
          <p:nvPr/>
        </p:nvGrpSpPr>
        <p:grpSpPr>
          <a:xfrm>
            <a:off x="6725249" y="3121896"/>
            <a:ext cx="4837503" cy="5403804"/>
            <a:chOff x="0" y="0"/>
            <a:chExt cx="1636390" cy="1827954"/>
          </a:xfrm>
        </p:grpSpPr>
        <p:sp>
          <p:nvSpPr>
            <p:cNvPr id="5" name="Freeform 5"/>
            <p:cNvSpPr/>
            <p:nvPr/>
          </p:nvSpPr>
          <p:spPr>
            <a:xfrm>
              <a:off x="0" y="0"/>
              <a:ext cx="1636390" cy="1827954"/>
            </a:xfrm>
            <a:custGeom>
              <a:avLst/>
              <a:gdLst/>
              <a:ahLst/>
              <a:cxnLst/>
              <a:rect l="l" t="t" r="r" b="b"/>
              <a:pathLst>
                <a:path w="1636390" h="1827954">
                  <a:moveTo>
                    <a:pt x="1511930" y="1827954"/>
                  </a:moveTo>
                  <a:lnTo>
                    <a:pt x="124460" y="1827954"/>
                  </a:lnTo>
                  <a:cubicBezTo>
                    <a:pt x="55880" y="1827954"/>
                    <a:pt x="0" y="1772074"/>
                    <a:pt x="0" y="1703494"/>
                  </a:cubicBezTo>
                  <a:lnTo>
                    <a:pt x="0" y="124460"/>
                  </a:lnTo>
                  <a:cubicBezTo>
                    <a:pt x="0" y="55880"/>
                    <a:pt x="55880" y="0"/>
                    <a:pt x="124460" y="0"/>
                  </a:cubicBezTo>
                  <a:lnTo>
                    <a:pt x="1511930" y="0"/>
                  </a:lnTo>
                  <a:cubicBezTo>
                    <a:pt x="1580510" y="0"/>
                    <a:pt x="1636390" y="55880"/>
                    <a:pt x="1636390" y="124460"/>
                  </a:cubicBezTo>
                  <a:lnTo>
                    <a:pt x="1636390" y="1703494"/>
                  </a:lnTo>
                  <a:cubicBezTo>
                    <a:pt x="1636390" y="1772074"/>
                    <a:pt x="1580510" y="1827954"/>
                    <a:pt x="1511930" y="1827954"/>
                  </a:cubicBezTo>
                  <a:close/>
                </a:path>
              </a:pathLst>
            </a:custGeom>
            <a:solidFill>
              <a:srgbClr val="FFFFFF"/>
            </a:solidFill>
          </p:spPr>
        </p:sp>
      </p:grpSp>
      <p:grpSp>
        <p:nvGrpSpPr>
          <p:cNvPr id="6" name="Group 6"/>
          <p:cNvGrpSpPr/>
          <p:nvPr/>
        </p:nvGrpSpPr>
        <p:grpSpPr>
          <a:xfrm>
            <a:off x="12421797" y="3121896"/>
            <a:ext cx="4837503" cy="5403804"/>
            <a:chOff x="0" y="0"/>
            <a:chExt cx="1636390" cy="1827954"/>
          </a:xfrm>
        </p:grpSpPr>
        <p:sp>
          <p:nvSpPr>
            <p:cNvPr id="7" name="Freeform 7"/>
            <p:cNvSpPr/>
            <p:nvPr/>
          </p:nvSpPr>
          <p:spPr>
            <a:xfrm>
              <a:off x="0" y="0"/>
              <a:ext cx="1636390" cy="1827954"/>
            </a:xfrm>
            <a:custGeom>
              <a:avLst/>
              <a:gdLst/>
              <a:ahLst/>
              <a:cxnLst/>
              <a:rect l="l" t="t" r="r" b="b"/>
              <a:pathLst>
                <a:path w="1636390" h="1827954">
                  <a:moveTo>
                    <a:pt x="1511930" y="1827954"/>
                  </a:moveTo>
                  <a:lnTo>
                    <a:pt x="124460" y="1827954"/>
                  </a:lnTo>
                  <a:cubicBezTo>
                    <a:pt x="55880" y="1827954"/>
                    <a:pt x="0" y="1772074"/>
                    <a:pt x="0" y="1703494"/>
                  </a:cubicBezTo>
                  <a:lnTo>
                    <a:pt x="0" y="124460"/>
                  </a:lnTo>
                  <a:cubicBezTo>
                    <a:pt x="0" y="55880"/>
                    <a:pt x="55880" y="0"/>
                    <a:pt x="124460" y="0"/>
                  </a:cubicBezTo>
                  <a:lnTo>
                    <a:pt x="1511930" y="0"/>
                  </a:lnTo>
                  <a:cubicBezTo>
                    <a:pt x="1580510" y="0"/>
                    <a:pt x="1636390" y="55880"/>
                    <a:pt x="1636390" y="124460"/>
                  </a:cubicBezTo>
                  <a:lnTo>
                    <a:pt x="1636390" y="1703494"/>
                  </a:lnTo>
                  <a:cubicBezTo>
                    <a:pt x="1636390" y="1772074"/>
                    <a:pt x="1580510" y="1827954"/>
                    <a:pt x="1511930" y="1827954"/>
                  </a:cubicBezTo>
                  <a:close/>
                </a:path>
              </a:pathLst>
            </a:custGeom>
            <a:solidFill>
              <a:srgbClr val="FFFFFF"/>
            </a:solidFill>
          </p:spPr>
        </p:sp>
      </p:grpSp>
      <p:sp>
        <p:nvSpPr>
          <p:cNvPr id="8" name="Freeform 8"/>
          <p:cNvSpPr/>
          <p:nvPr/>
        </p:nvSpPr>
        <p:spPr>
          <a:xfrm>
            <a:off x="1522123" y="3452888"/>
            <a:ext cx="631126" cy="631126"/>
          </a:xfrm>
          <a:custGeom>
            <a:avLst/>
            <a:gdLst/>
            <a:ahLst/>
            <a:cxnLst/>
            <a:rect l="l" t="t" r="r" b="b"/>
            <a:pathLst>
              <a:path w="631126" h="631126">
                <a:moveTo>
                  <a:pt x="0" y="0"/>
                </a:moveTo>
                <a:lnTo>
                  <a:pt x="631126" y="0"/>
                </a:lnTo>
                <a:lnTo>
                  <a:pt x="631126" y="631125"/>
                </a:lnTo>
                <a:lnTo>
                  <a:pt x="0" y="63112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Freeform 9"/>
          <p:cNvSpPr/>
          <p:nvPr/>
        </p:nvSpPr>
        <p:spPr>
          <a:xfrm>
            <a:off x="7181867" y="3369207"/>
            <a:ext cx="673201" cy="631126"/>
          </a:xfrm>
          <a:custGeom>
            <a:avLst/>
            <a:gdLst/>
            <a:ahLst/>
            <a:cxnLst/>
            <a:rect l="l" t="t" r="r" b="b"/>
            <a:pathLst>
              <a:path w="673201" h="631126">
                <a:moveTo>
                  <a:pt x="0" y="0"/>
                </a:moveTo>
                <a:lnTo>
                  <a:pt x="673201" y="0"/>
                </a:lnTo>
                <a:lnTo>
                  <a:pt x="673201" y="631126"/>
                </a:lnTo>
                <a:lnTo>
                  <a:pt x="0" y="63112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0" name="Freeform 10"/>
          <p:cNvSpPr/>
          <p:nvPr/>
        </p:nvSpPr>
        <p:spPr>
          <a:xfrm>
            <a:off x="12848626" y="3411047"/>
            <a:ext cx="843430" cy="714807"/>
          </a:xfrm>
          <a:custGeom>
            <a:avLst/>
            <a:gdLst/>
            <a:ahLst/>
            <a:cxnLst/>
            <a:rect l="l" t="t" r="r" b="b"/>
            <a:pathLst>
              <a:path w="843430" h="714807">
                <a:moveTo>
                  <a:pt x="0" y="0"/>
                </a:moveTo>
                <a:lnTo>
                  <a:pt x="843430" y="0"/>
                </a:lnTo>
                <a:lnTo>
                  <a:pt x="843430" y="714807"/>
                </a:lnTo>
                <a:lnTo>
                  <a:pt x="0" y="714807"/>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1" name="TextBox 11"/>
          <p:cNvSpPr txBox="1"/>
          <p:nvPr/>
        </p:nvSpPr>
        <p:spPr>
          <a:xfrm>
            <a:off x="1028700" y="1028700"/>
            <a:ext cx="12084767" cy="1133475"/>
          </a:xfrm>
          <a:prstGeom prst="rect">
            <a:avLst/>
          </a:prstGeom>
        </p:spPr>
        <p:txBody>
          <a:bodyPr lIns="0" tIns="0" rIns="0" bIns="0" rtlCol="0" anchor="t">
            <a:spAutoFit/>
          </a:bodyPr>
          <a:lstStyle/>
          <a:p>
            <a:pPr algn="l">
              <a:lnSpc>
                <a:spcPts val="8999"/>
              </a:lnSpc>
            </a:pPr>
            <a:r>
              <a:rPr lang="en-US" sz="7499">
                <a:solidFill>
                  <a:srgbClr val="121212"/>
                </a:solidFill>
                <a:latin typeface="HK Grotesk Semi-Bold"/>
              </a:rPr>
              <a:t>Advantages of our app</a:t>
            </a:r>
          </a:p>
        </p:txBody>
      </p:sp>
      <p:grpSp>
        <p:nvGrpSpPr>
          <p:cNvPr id="12" name="Group 12"/>
          <p:cNvGrpSpPr/>
          <p:nvPr/>
        </p:nvGrpSpPr>
        <p:grpSpPr>
          <a:xfrm>
            <a:off x="1525648" y="4521266"/>
            <a:ext cx="3913726" cy="2052614"/>
            <a:chOff x="0" y="0"/>
            <a:chExt cx="5218301" cy="2736818"/>
          </a:xfrm>
        </p:grpSpPr>
        <p:sp>
          <p:nvSpPr>
            <p:cNvPr id="13" name="TextBox 13"/>
            <p:cNvSpPr txBox="1"/>
            <p:nvPr/>
          </p:nvSpPr>
          <p:spPr>
            <a:xfrm>
              <a:off x="0" y="-57150"/>
              <a:ext cx="5218301" cy="687917"/>
            </a:xfrm>
            <a:prstGeom prst="rect">
              <a:avLst/>
            </a:prstGeom>
          </p:spPr>
          <p:txBody>
            <a:bodyPr lIns="0" tIns="0" rIns="0" bIns="0" rtlCol="0" anchor="t">
              <a:spAutoFit/>
            </a:bodyPr>
            <a:lstStyle/>
            <a:p>
              <a:pPr algn="l">
                <a:lnSpc>
                  <a:spcPts val="4375"/>
                </a:lnSpc>
              </a:pPr>
              <a:r>
                <a:rPr lang="en-US" sz="3125">
                  <a:solidFill>
                    <a:srgbClr val="121212"/>
                  </a:solidFill>
                  <a:latin typeface="HK Grotesk Semi-Bold"/>
                </a:rPr>
                <a:t>Reducing search time</a:t>
              </a:r>
            </a:p>
          </p:txBody>
        </p:sp>
        <p:sp>
          <p:nvSpPr>
            <p:cNvPr id="14" name="TextBox 14"/>
            <p:cNvSpPr txBox="1"/>
            <p:nvPr/>
          </p:nvSpPr>
          <p:spPr>
            <a:xfrm>
              <a:off x="0" y="873728"/>
              <a:ext cx="5218301" cy="1858010"/>
            </a:xfrm>
            <a:prstGeom prst="rect">
              <a:avLst/>
            </a:prstGeom>
          </p:spPr>
          <p:txBody>
            <a:bodyPr lIns="0" tIns="0" rIns="0" bIns="0" rtlCol="0" anchor="t">
              <a:spAutoFit/>
            </a:bodyPr>
            <a:lstStyle/>
            <a:p>
              <a:pPr algn="l">
                <a:lnSpc>
                  <a:spcPts val="2729"/>
                </a:lnSpc>
              </a:pPr>
              <a:endParaRPr/>
            </a:p>
            <a:p>
              <a:pPr algn="l">
                <a:lnSpc>
                  <a:spcPts val="2729"/>
                </a:lnSpc>
              </a:pPr>
              <a:r>
                <a:rPr lang="en-US" sz="1950">
                  <a:solidFill>
                    <a:srgbClr val="121212"/>
                  </a:solidFill>
                  <a:latin typeface="Agrandir"/>
                </a:rPr>
                <a:t>Finding a parking space quickly reduces search time and associated stress.</a:t>
              </a:r>
            </a:p>
          </p:txBody>
        </p:sp>
      </p:grpSp>
      <p:grpSp>
        <p:nvGrpSpPr>
          <p:cNvPr id="15" name="Group 15"/>
          <p:cNvGrpSpPr/>
          <p:nvPr/>
        </p:nvGrpSpPr>
        <p:grpSpPr>
          <a:xfrm>
            <a:off x="7202904" y="4521266"/>
            <a:ext cx="3913726" cy="2605064"/>
            <a:chOff x="0" y="0"/>
            <a:chExt cx="5218301" cy="3473418"/>
          </a:xfrm>
        </p:grpSpPr>
        <p:sp>
          <p:nvSpPr>
            <p:cNvPr id="16" name="TextBox 16"/>
            <p:cNvSpPr txBox="1"/>
            <p:nvPr/>
          </p:nvSpPr>
          <p:spPr>
            <a:xfrm>
              <a:off x="0" y="-57150"/>
              <a:ext cx="5218301" cy="1424517"/>
            </a:xfrm>
            <a:prstGeom prst="rect">
              <a:avLst/>
            </a:prstGeom>
          </p:spPr>
          <p:txBody>
            <a:bodyPr lIns="0" tIns="0" rIns="0" bIns="0" rtlCol="0" anchor="t">
              <a:spAutoFit/>
            </a:bodyPr>
            <a:lstStyle/>
            <a:p>
              <a:pPr algn="l">
                <a:lnSpc>
                  <a:spcPts val="4375"/>
                </a:lnSpc>
              </a:pPr>
              <a:r>
                <a:rPr lang="en-US" sz="3125">
                  <a:solidFill>
                    <a:srgbClr val="121212"/>
                  </a:solidFill>
                  <a:latin typeface="HK Grotesk Semi-Bold"/>
                </a:rPr>
                <a:t>Improving traffic efficiency</a:t>
              </a:r>
            </a:p>
          </p:txBody>
        </p:sp>
        <p:sp>
          <p:nvSpPr>
            <p:cNvPr id="17" name="TextBox 17"/>
            <p:cNvSpPr txBox="1"/>
            <p:nvPr/>
          </p:nvSpPr>
          <p:spPr>
            <a:xfrm>
              <a:off x="0" y="1610328"/>
              <a:ext cx="5218301" cy="1858010"/>
            </a:xfrm>
            <a:prstGeom prst="rect">
              <a:avLst/>
            </a:prstGeom>
          </p:spPr>
          <p:txBody>
            <a:bodyPr lIns="0" tIns="0" rIns="0" bIns="0" rtlCol="0" anchor="t">
              <a:spAutoFit/>
            </a:bodyPr>
            <a:lstStyle/>
            <a:p>
              <a:pPr algn="l">
                <a:lnSpc>
                  <a:spcPts val="2729"/>
                </a:lnSpc>
              </a:pPr>
              <a:endParaRPr/>
            </a:p>
            <a:p>
              <a:pPr algn="l">
                <a:lnSpc>
                  <a:spcPts val="2729"/>
                </a:lnSpc>
              </a:pPr>
              <a:r>
                <a:rPr lang="en-US" sz="1950">
                  <a:solidFill>
                    <a:srgbClr val="121212"/>
                  </a:solidFill>
                  <a:latin typeface="Agrandir"/>
                </a:rPr>
                <a:t>Optimize traffic flow by reducing the number of vehicles looking for parking.</a:t>
              </a:r>
            </a:p>
          </p:txBody>
        </p:sp>
      </p:grpSp>
      <p:grpSp>
        <p:nvGrpSpPr>
          <p:cNvPr id="18" name="Group 18"/>
          <p:cNvGrpSpPr/>
          <p:nvPr/>
        </p:nvGrpSpPr>
        <p:grpSpPr>
          <a:xfrm>
            <a:off x="12867676" y="4521266"/>
            <a:ext cx="3913726" cy="2262164"/>
            <a:chOff x="0" y="0"/>
            <a:chExt cx="5218301" cy="3016218"/>
          </a:xfrm>
        </p:grpSpPr>
        <p:sp>
          <p:nvSpPr>
            <p:cNvPr id="19" name="TextBox 19"/>
            <p:cNvSpPr txBox="1"/>
            <p:nvPr/>
          </p:nvSpPr>
          <p:spPr>
            <a:xfrm>
              <a:off x="0" y="-57150"/>
              <a:ext cx="5218301" cy="1424517"/>
            </a:xfrm>
            <a:prstGeom prst="rect">
              <a:avLst/>
            </a:prstGeom>
          </p:spPr>
          <p:txBody>
            <a:bodyPr lIns="0" tIns="0" rIns="0" bIns="0" rtlCol="0" anchor="t">
              <a:spAutoFit/>
            </a:bodyPr>
            <a:lstStyle/>
            <a:p>
              <a:pPr algn="l">
                <a:lnSpc>
                  <a:spcPts val="4375"/>
                </a:lnSpc>
              </a:pPr>
              <a:r>
                <a:rPr lang="en-US" sz="3125">
                  <a:solidFill>
                    <a:srgbClr val="121212"/>
                  </a:solidFill>
                  <a:latin typeface="HK Grotesk Semi-Bold"/>
                </a:rPr>
                <a:t>Environmental benefits</a:t>
              </a:r>
            </a:p>
          </p:txBody>
        </p:sp>
        <p:sp>
          <p:nvSpPr>
            <p:cNvPr id="20" name="TextBox 20"/>
            <p:cNvSpPr txBox="1"/>
            <p:nvPr/>
          </p:nvSpPr>
          <p:spPr>
            <a:xfrm>
              <a:off x="0" y="1610328"/>
              <a:ext cx="5218301" cy="1400810"/>
            </a:xfrm>
            <a:prstGeom prst="rect">
              <a:avLst/>
            </a:prstGeom>
          </p:spPr>
          <p:txBody>
            <a:bodyPr lIns="0" tIns="0" rIns="0" bIns="0" rtlCol="0" anchor="t">
              <a:spAutoFit/>
            </a:bodyPr>
            <a:lstStyle/>
            <a:p>
              <a:pPr algn="l">
                <a:lnSpc>
                  <a:spcPts val="2729"/>
                </a:lnSpc>
              </a:pPr>
              <a:endParaRPr/>
            </a:p>
            <a:p>
              <a:pPr algn="l">
                <a:lnSpc>
                  <a:spcPts val="2729"/>
                </a:lnSpc>
              </a:pPr>
              <a:r>
                <a:rPr lang="en-US" sz="1950">
                  <a:solidFill>
                    <a:srgbClr val="121212"/>
                  </a:solidFill>
                  <a:latin typeface="Agrandir"/>
                </a:rPr>
                <a:t>Cut CO2 emissions by reducing time spent in traffic</a:t>
              </a: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sp>
        <p:nvSpPr>
          <p:cNvPr id="2" name="Freeform 2"/>
          <p:cNvSpPr/>
          <p:nvPr/>
        </p:nvSpPr>
        <p:spPr>
          <a:xfrm>
            <a:off x="11674500" y="526287"/>
            <a:ext cx="3355033" cy="2189922"/>
          </a:xfrm>
          <a:custGeom>
            <a:avLst/>
            <a:gdLst/>
            <a:ahLst/>
            <a:cxnLst/>
            <a:rect l="l" t="t" r="r" b="b"/>
            <a:pathLst>
              <a:path w="3355033" h="2189922">
                <a:moveTo>
                  <a:pt x="0" y="0"/>
                </a:moveTo>
                <a:lnTo>
                  <a:pt x="3355033" y="0"/>
                </a:lnTo>
                <a:lnTo>
                  <a:pt x="3355033" y="2189922"/>
                </a:lnTo>
                <a:lnTo>
                  <a:pt x="0" y="218992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3585094" y="1040223"/>
            <a:ext cx="7447955" cy="1152525"/>
          </a:xfrm>
          <a:prstGeom prst="rect">
            <a:avLst/>
          </a:prstGeom>
        </p:spPr>
        <p:txBody>
          <a:bodyPr lIns="0" tIns="0" rIns="0" bIns="0" rtlCol="0" anchor="t">
            <a:spAutoFit/>
          </a:bodyPr>
          <a:lstStyle/>
          <a:p>
            <a:pPr algn="ctr">
              <a:lnSpc>
                <a:spcPts val="9000"/>
              </a:lnSpc>
              <a:spcBef>
                <a:spcPct val="0"/>
              </a:spcBef>
            </a:pPr>
            <a:r>
              <a:rPr lang="en-US" sz="7500">
                <a:solidFill>
                  <a:srgbClr val="000000"/>
                </a:solidFill>
                <a:latin typeface="HK Grotesk Semi-Bold"/>
              </a:rPr>
              <a:t>App monetization</a:t>
            </a:r>
          </a:p>
        </p:txBody>
      </p:sp>
      <p:sp>
        <p:nvSpPr>
          <p:cNvPr id="4" name="TextBox 4"/>
          <p:cNvSpPr txBox="1"/>
          <p:nvPr/>
        </p:nvSpPr>
        <p:spPr>
          <a:xfrm>
            <a:off x="1128349" y="4152853"/>
            <a:ext cx="16031302" cy="3438525"/>
          </a:xfrm>
          <a:prstGeom prst="rect">
            <a:avLst/>
          </a:prstGeom>
        </p:spPr>
        <p:txBody>
          <a:bodyPr lIns="0" tIns="0" rIns="0" bIns="0" rtlCol="0" anchor="t">
            <a:spAutoFit/>
          </a:bodyPr>
          <a:lstStyle/>
          <a:p>
            <a:pPr marL="971550" lvl="1" indent="-485775" algn="l">
              <a:lnSpc>
                <a:spcPts val="5400"/>
              </a:lnSpc>
              <a:buFont typeface="Arial"/>
              <a:buChar char="•"/>
            </a:pPr>
            <a:r>
              <a:rPr lang="en-US" sz="4500">
                <a:solidFill>
                  <a:srgbClr val="000000"/>
                </a:solidFill>
                <a:latin typeface="HK Grotesk Semi-Bold"/>
              </a:rPr>
              <a:t>Reservation System:</a:t>
            </a:r>
          </a:p>
          <a:p>
            <a:pPr algn="l">
              <a:lnSpc>
                <a:spcPts val="5400"/>
              </a:lnSpc>
            </a:pPr>
            <a:r>
              <a:rPr lang="en-US" sz="4500">
                <a:solidFill>
                  <a:srgbClr val="000000"/>
                </a:solidFill>
                <a:latin typeface="HK Grotesk Semi-Bold"/>
              </a:rPr>
              <a:t>              Free Wait Time: 5 minutes.</a:t>
            </a:r>
          </a:p>
          <a:p>
            <a:pPr algn="l">
              <a:lnSpc>
                <a:spcPts val="5400"/>
              </a:lnSpc>
            </a:pPr>
            <a:r>
              <a:rPr lang="en-US" sz="4500">
                <a:solidFill>
                  <a:srgbClr val="000000"/>
                </a:solidFill>
                <a:latin typeface="HK Grotesk Semi-Bold"/>
              </a:rPr>
              <a:t>              Paid Wait Time: Additional 5 minutes(50 bani/min.)</a:t>
            </a:r>
          </a:p>
          <a:p>
            <a:pPr algn="l">
              <a:lnSpc>
                <a:spcPts val="5400"/>
              </a:lnSpc>
            </a:pPr>
            <a:r>
              <a:rPr lang="en-US" sz="4500">
                <a:solidFill>
                  <a:srgbClr val="000000"/>
                </a:solidFill>
                <a:latin typeface="HK Grotesk Semi-Bold"/>
              </a:rPr>
              <a:t>              Total Wait Time: 10 minutes.</a:t>
            </a:r>
          </a:p>
          <a:p>
            <a:pPr marL="971550" lvl="1" indent="-485775" algn="l">
              <a:lnSpc>
                <a:spcPts val="5400"/>
              </a:lnSpc>
              <a:buFont typeface="Arial"/>
              <a:buChar char="•"/>
            </a:pPr>
            <a:r>
              <a:rPr lang="en-US" sz="4500">
                <a:solidFill>
                  <a:srgbClr val="000000"/>
                </a:solidFill>
                <a:latin typeface="HK Grotesk Semi-Bold"/>
              </a:rPr>
              <a:t>Offer premium features such as extended reservation times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2851" b="-12851"/>
            </a:stretch>
          </a:blipFill>
        </p:spPr>
      </p:sp>
      <p:sp>
        <p:nvSpPr>
          <p:cNvPr id="3" name="TextBox 3"/>
          <p:cNvSpPr txBox="1"/>
          <p:nvPr/>
        </p:nvSpPr>
        <p:spPr>
          <a:xfrm>
            <a:off x="2113589" y="830125"/>
            <a:ext cx="14060823" cy="923925"/>
          </a:xfrm>
          <a:prstGeom prst="rect">
            <a:avLst/>
          </a:prstGeom>
        </p:spPr>
        <p:txBody>
          <a:bodyPr lIns="0" tIns="0" rIns="0" bIns="0" rtlCol="0" anchor="t">
            <a:spAutoFit/>
          </a:bodyPr>
          <a:lstStyle/>
          <a:p>
            <a:pPr algn="ctr">
              <a:lnSpc>
                <a:spcPts val="7200"/>
              </a:lnSpc>
            </a:pPr>
            <a:r>
              <a:rPr lang="en-US" sz="6000">
                <a:solidFill>
                  <a:srgbClr val="FFFFFF"/>
                </a:solidFill>
                <a:latin typeface="HK Grotesk Semi-Bold"/>
              </a:rPr>
              <a:t>Parking space security</a:t>
            </a:r>
          </a:p>
        </p:txBody>
      </p:sp>
      <p:sp>
        <p:nvSpPr>
          <p:cNvPr id="4" name="TextBox 4"/>
          <p:cNvSpPr txBox="1"/>
          <p:nvPr/>
        </p:nvSpPr>
        <p:spPr>
          <a:xfrm>
            <a:off x="1028700" y="2266950"/>
            <a:ext cx="15606408" cy="6991350"/>
          </a:xfrm>
          <a:prstGeom prst="rect">
            <a:avLst/>
          </a:prstGeom>
        </p:spPr>
        <p:txBody>
          <a:bodyPr lIns="0" tIns="0" rIns="0" bIns="0" rtlCol="0" anchor="t">
            <a:spAutoFit/>
          </a:bodyPr>
          <a:lstStyle/>
          <a:p>
            <a:pPr algn="l">
              <a:lnSpc>
                <a:spcPts val="5400"/>
              </a:lnSpc>
            </a:pPr>
            <a:r>
              <a:rPr lang="en-US" sz="4500">
                <a:solidFill>
                  <a:srgbClr val="67DB7D"/>
                </a:solidFill>
                <a:latin typeface="Agrandir Medium"/>
              </a:rPr>
              <a:t>Arrival Confirmation:</a:t>
            </a:r>
          </a:p>
          <a:p>
            <a:pPr algn="l">
              <a:lnSpc>
                <a:spcPts val="5400"/>
              </a:lnSpc>
            </a:pPr>
            <a:r>
              <a:rPr lang="en-US" sz="4500">
                <a:solidFill>
                  <a:srgbClr val="FFFFFF"/>
                </a:solidFill>
                <a:latin typeface="Agrandir Medium"/>
              </a:rPr>
              <a:t> When you arrive at your parking spot, a push notification prompts you to confirm your occupancy via the app.</a:t>
            </a:r>
          </a:p>
          <a:p>
            <a:pPr algn="l">
              <a:lnSpc>
                <a:spcPts val="5400"/>
              </a:lnSpc>
            </a:pPr>
            <a:r>
              <a:rPr lang="en-US" sz="4500">
                <a:solidFill>
                  <a:srgbClr val="67DB7D"/>
                </a:solidFill>
                <a:latin typeface="Agrandir Medium"/>
              </a:rPr>
              <a:t>Incorrect Occupancy Alert: </a:t>
            </a:r>
          </a:p>
          <a:p>
            <a:pPr algn="l">
              <a:lnSpc>
                <a:spcPts val="5400"/>
              </a:lnSpc>
            </a:pPr>
            <a:r>
              <a:rPr lang="en-US" sz="4500">
                <a:solidFill>
                  <a:srgbClr val="FFFFFF"/>
                </a:solidFill>
                <a:latin typeface="Agrandir Medium"/>
              </a:rPr>
              <a:t>If you receive the notification and are not at the parking spot, the sensor emits a beep to alert the unauthorized occupant to vacate the space.</a:t>
            </a:r>
          </a:p>
          <a:p>
            <a:pPr algn="l">
              <a:lnSpc>
                <a:spcPts val="5400"/>
              </a:lnSpc>
            </a:pPr>
            <a:r>
              <a:rPr lang="en-US" sz="4500">
                <a:solidFill>
                  <a:srgbClr val="FFFFFF"/>
                </a:solidFill>
                <a:latin typeface="Agrandir Medium"/>
              </a:rPr>
              <a:t>This system ensures accurate tracking and minimizes unauthorized use.</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grpSp>
        <p:nvGrpSpPr>
          <p:cNvPr id="2" name="Group 2"/>
          <p:cNvGrpSpPr/>
          <p:nvPr/>
        </p:nvGrpSpPr>
        <p:grpSpPr>
          <a:xfrm>
            <a:off x="7247401" y="2452768"/>
            <a:ext cx="9675006" cy="6805532"/>
            <a:chOff x="0" y="0"/>
            <a:chExt cx="3272780" cy="2302118"/>
          </a:xfrm>
        </p:grpSpPr>
        <p:sp>
          <p:nvSpPr>
            <p:cNvPr id="3" name="Freeform 3"/>
            <p:cNvSpPr/>
            <p:nvPr/>
          </p:nvSpPr>
          <p:spPr>
            <a:xfrm>
              <a:off x="0" y="0"/>
              <a:ext cx="3272780" cy="2302118"/>
            </a:xfrm>
            <a:custGeom>
              <a:avLst/>
              <a:gdLst/>
              <a:ahLst/>
              <a:cxnLst/>
              <a:rect l="l" t="t" r="r" b="b"/>
              <a:pathLst>
                <a:path w="3272780" h="2302118">
                  <a:moveTo>
                    <a:pt x="3148320" y="2302118"/>
                  </a:moveTo>
                  <a:lnTo>
                    <a:pt x="124460" y="2302118"/>
                  </a:lnTo>
                  <a:cubicBezTo>
                    <a:pt x="55880" y="2302118"/>
                    <a:pt x="0" y="2246238"/>
                    <a:pt x="0" y="2177658"/>
                  </a:cubicBezTo>
                  <a:lnTo>
                    <a:pt x="0" y="124460"/>
                  </a:lnTo>
                  <a:cubicBezTo>
                    <a:pt x="0" y="55880"/>
                    <a:pt x="55880" y="0"/>
                    <a:pt x="124460" y="0"/>
                  </a:cubicBezTo>
                  <a:lnTo>
                    <a:pt x="3148320" y="0"/>
                  </a:lnTo>
                  <a:cubicBezTo>
                    <a:pt x="3216900" y="0"/>
                    <a:pt x="3272780" y="55880"/>
                    <a:pt x="3272780" y="124460"/>
                  </a:cubicBezTo>
                  <a:lnTo>
                    <a:pt x="3272780" y="2177658"/>
                  </a:lnTo>
                  <a:cubicBezTo>
                    <a:pt x="3272780" y="2246238"/>
                    <a:pt x="3216900" y="2302118"/>
                    <a:pt x="3148320" y="2302118"/>
                  </a:cubicBezTo>
                  <a:close/>
                </a:path>
              </a:pathLst>
            </a:custGeom>
            <a:solidFill>
              <a:srgbClr val="FFFFFF"/>
            </a:solidFill>
          </p:spPr>
        </p:sp>
      </p:grpSp>
      <p:grpSp>
        <p:nvGrpSpPr>
          <p:cNvPr id="4" name="Group 4"/>
          <p:cNvGrpSpPr/>
          <p:nvPr/>
        </p:nvGrpSpPr>
        <p:grpSpPr>
          <a:xfrm>
            <a:off x="-1191562" y="0"/>
            <a:ext cx="6858000" cy="10287000"/>
            <a:chOff x="0" y="0"/>
            <a:chExt cx="6350000" cy="9525000"/>
          </a:xfrm>
        </p:grpSpPr>
        <p:sp>
          <p:nvSpPr>
            <p:cNvPr id="5" name="Freeform 5"/>
            <p:cNvSpPr/>
            <p:nvPr/>
          </p:nvSpPr>
          <p:spPr>
            <a:xfrm>
              <a:off x="0" y="0"/>
              <a:ext cx="6350000" cy="9525000"/>
            </a:xfrm>
            <a:custGeom>
              <a:avLst/>
              <a:gdLst/>
              <a:ahLst/>
              <a:cxnLst/>
              <a:rect l="l" t="t" r="r" b="b"/>
              <a:pathLst>
                <a:path w="6350000" h="9525000">
                  <a:moveTo>
                    <a:pt x="0" y="9042400"/>
                  </a:moveTo>
                  <a:lnTo>
                    <a:pt x="0" y="482600"/>
                  </a:lnTo>
                  <a:cubicBezTo>
                    <a:pt x="0" y="215900"/>
                    <a:pt x="215900" y="0"/>
                    <a:pt x="482600" y="0"/>
                  </a:cubicBezTo>
                  <a:lnTo>
                    <a:pt x="5867400" y="0"/>
                  </a:lnTo>
                  <a:cubicBezTo>
                    <a:pt x="6134100" y="0"/>
                    <a:pt x="6350000" y="217170"/>
                    <a:pt x="6350000" y="482600"/>
                  </a:cubicBezTo>
                  <a:lnTo>
                    <a:pt x="6350000" y="9042400"/>
                  </a:lnTo>
                  <a:cubicBezTo>
                    <a:pt x="6350000" y="9309100"/>
                    <a:pt x="6134100" y="9525000"/>
                    <a:pt x="5867400" y="9525000"/>
                  </a:cubicBezTo>
                  <a:lnTo>
                    <a:pt x="482600" y="9525000"/>
                  </a:lnTo>
                  <a:cubicBezTo>
                    <a:pt x="217170" y="9525000"/>
                    <a:pt x="0" y="9309100"/>
                    <a:pt x="0" y="9042400"/>
                  </a:cubicBezTo>
                  <a:close/>
                </a:path>
              </a:pathLst>
            </a:custGeom>
            <a:blipFill>
              <a:blip r:embed="rId2"/>
              <a:stretch>
                <a:fillRect l="-1016" r="-109068"/>
              </a:stretch>
            </a:blipFill>
          </p:spPr>
        </p:sp>
      </p:grpSp>
      <p:sp>
        <p:nvSpPr>
          <p:cNvPr id="6" name="TextBox 6"/>
          <p:cNvSpPr txBox="1"/>
          <p:nvPr/>
        </p:nvSpPr>
        <p:spPr>
          <a:xfrm>
            <a:off x="7247401" y="1019175"/>
            <a:ext cx="9675006" cy="790575"/>
          </a:xfrm>
          <a:prstGeom prst="rect">
            <a:avLst/>
          </a:prstGeom>
        </p:spPr>
        <p:txBody>
          <a:bodyPr lIns="0" tIns="0" rIns="0" bIns="0" rtlCol="0" anchor="t">
            <a:spAutoFit/>
          </a:bodyPr>
          <a:lstStyle/>
          <a:p>
            <a:pPr algn="l">
              <a:lnSpc>
                <a:spcPts val="6209"/>
              </a:lnSpc>
            </a:pPr>
            <a:r>
              <a:rPr lang="en-US" sz="5174">
                <a:solidFill>
                  <a:srgbClr val="121212"/>
                </a:solidFill>
                <a:latin typeface="HK Grotesk Semi-Bold"/>
              </a:rPr>
              <a:t>Examples of implementation</a:t>
            </a:r>
          </a:p>
        </p:txBody>
      </p:sp>
      <p:sp>
        <p:nvSpPr>
          <p:cNvPr id="7" name="TextBox 7"/>
          <p:cNvSpPr txBox="1"/>
          <p:nvPr/>
        </p:nvSpPr>
        <p:spPr>
          <a:xfrm>
            <a:off x="7718693" y="3455012"/>
            <a:ext cx="7424738" cy="1525905"/>
          </a:xfrm>
          <a:prstGeom prst="rect">
            <a:avLst/>
          </a:prstGeom>
        </p:spPr>
        <p:txBody>
          <a:bodyPr lIns="0" tIns="0" rIns="0" bIns="0" rtlCol="0" anchor="t">
            <a:spAutoFit/>
          </a:bodyPr>
          <a:lstStyle/>
          <a:p>
            <a:pPr algn="l">
              <a:lnSpc>
                <a:spcPts val="4094"/>
              </a:lnSpc>
            </a:pPr>
            <a:r>
              <a:rPr lang="en-US" sz="2925" u="sng">
                <a:solidFill>
                  <a:srgbClr val="000000"/>
                </a:solidFill>
                <a:latin typeface="HK Grotesk Bold"/>
              </a:rPr>
              <a:t>500 PARKING SPOTS FAVORABLY PLACED </a:t>
            </a:r>
          </a:p>
          <a:p>
            <a:pPr algn="l">
              <a:lnSpc>
                <a:spcPts val="4094"/>
              </a:lnSpc>
            </a:pPr>
            <a:r>
              <a:rPr lang="en-US" sz="2925">
                <a:solidFill>
                  <a:srgbClr val="000000"/>
                </a:solidFill>
                <a:latin typeface="HK Grotesk Semi-Bold"/>
              </a:rPr>
              <a:t>IMPLEMENTATION COST:</a:t>
            </a:r>
            <a:r>
              <a:rPr lang="en-US" sz="2925">
                <a:solidFill>
                  <a:srgbClr val="67DB7D"/>
                </a:solidFill>
                <a:latin typeface="HK Grotesk Semi-Bold"/>
              </a:rPr>
              <a:t> ~ 12.000 EUR</a:t>
            </a:r>
          </a:p>
          <a:p>
            <a:pPr algn="l">
              <a:lnSpc>
                <a:spcPts val="4094"/>
              </a:lnSpc>
            </a:pPr>
            <a:r>
              <a:rPr lang="en-US" sz="2924">
                <a:solidFill>
                  <a:srgbClr val="000000"/>
                </a:solidFill>
                <a:latin typeface="HK Grotesk Semi-Bold"/>
              </a:rPr>
              <a:t>ANNUAL MAINTANANCE COST:</a:t>
            </a:r>
            <a:r>
              <a:rPr lang="en-US" sz="2924">
                <a:solidFill>
                  <a:srgbClr val="67DB7D"/>
                </a:solidFill>
                <a:latin typeface="HK Grotesk Semi-Bold"/>
              </a:rPr>
              <a:t> ~1.000 EUR</a:t>
            </a:r>
          </a:p>
        </p:txBody>
      </p:sp>
      <p:sp>
        <p:nvSpPr>
          <p:cNvPr id="8" name="TextBox 8"/>
          <p:cNvSpPr txBox="1"/>
          <p:nvPr/>
        </p:nvSpPr>
        <p:spPr>
          <a:xfrm>
            <a:off x="7718693" y="6429378"/>
            <a:ext cx="8732422" cy="1525905"/>
          </a:xfrm>
          <a:prstGeom prst="rect">
            <a:avLst/>
          </a:prstGeom>
        </p:spPr>
        <p:txBody>
          <a:bodyPr lIns="0" tIns="0" rIns="0" bIns="0" rtlCol="0" anchor="t">
            <a:spAutoFit/>
          </a:bodyPr>
          <a:lstStyle/>
          <a:p>
            <a:pPr algn="l">
              <a:lnSpc>
                <a:spcPts val="4094"/>
              </a:lnSpc>
            </a:pPr>
            <a:r>
              <a:rPr lang="en-US" sz="2925" u="sng">
                <a:solidFill>
                  <a:srgbClr val="000000"/>
                </a:solidFill>
                <a:latin typeface="HK Grotesk Bold"/>
              </a:rPr>
              <a:t>100 PARKING SPOTS PLACED LINEARLY </a:t>
            </a:r>
          </a:p>
          <a:p>
            <a:pPr algn="l">
              <a:lnSpc>
                <a:spcPts val="4094"/>
              </a:lnSpc>
            </a:pPr>
            <a:r>
              <a:rPr lang="en-US" sz="2925">
                <a:solidFill>
                  <a:srgbClr val="000000"/>
                </a:solidFill>
                <a:latin typeface="HK Grotesk Semi-Bold"/>
              </a:rPr>
              <a:t>IMPLEMENTATION COST:</a:t>
            </a:r>
            <a:r>
              <a:rPr lang="en-US" sz="2925">
                <a:solidFill>
                  <a:srgbClr val="67DB7D"/>
                </a:solidFill>
                <a:latin typeface="HK Grotesk Semi-Bold"/>
              </a:rPr>
              <a:t> ~ 8.000 EUR</a:t>
            </a:r>
          </a:p>
          <a:p>
            <a:pPr algn="l">
              <a:lnSpc>
                <a:spcPts val="4094"/>
              </a:lnSpc>
            </a:pPr>
            <a:r>
              <a:rPr lang="en-US" sz="2924">
                <a:solidFill>
                  <a:srgbClr val="000000"/>
                </a:solidFill>
                <a:latin typeface="HK Grotesk Semi-Bold"/>
              </a:rPr>
              <a:t>ANNUAL MAINTANANCE COST:</a:t>
            </a:r>
            <a:r>
              <a:rPr lang="en-US" sz="2924">
                <a:solidFill>
                  <a:srgbClr val="67DB7D"/>
                </a:solidFill>
                <a:latin typeface="HK Grotesk Semi-Bold"/>
              </a:rPr>
              <a:t> ~500 EUR</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5170833" y="4287838"/>
            <a:ext cx="7946335" cy="1616074"/>
          </a:xfrm>
          <a:prstGeom prst="rect">
            <a:avLst/>
          </a:prstGeom>
        </p:spPr>
        <p:txBody>
          <a:bodyPr lIns="0" tIns="0" rIns="0" bIns="0" rtlCol="0" anchor="t">
            <a:spAutoFit/>
          </a:bodyPr>
          <a:lstStyle/>
          <a:p>
            <a:pPr algn="ctr">
              <a:lnSpc>
                <a:spcPts val="9999"/>
              </a:lnSpc>
            </a:pPr>
            <a:r>
              <a:rPr lang="en-US" sz="9999" spc="-99">
                <a:solidFill>
                  <a:srgbClr val="67DB7D"/>
                </a:solidFill>
                <a:latin typeface="Agrandir Medium"/>
              </a:rPr>
              <a:t>Thank you :)</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21212"/>
        </a:solidFill>
        <a:effectLst/>
      </p:bgPr>
    </p:bg>
    <p:spTree>
      <p:nvGrpSpPr>
        <p:cNvPr id="1" name=""/>
        <p:cNvGrpSpPr/>
        <p:nvPr/>
      </p:nvGrpSpPr>
      <p:grpSpPr>
        <a:xfrm>
          <a:off x="0" y="0"/>
          <a:ext cx="0" cy="0"/>
          <a:chOff x="0" y="0"/>
          <a:chExt cx="0" cy="0"/>
        </a:xfrm>
      </p:grpSpPr>
      <p:sp>
        <p:nvSpPr>
          <p:cNvPr id="2" name="AutoShape 2"/>
          <p:cNvSpPr/>
          <p:nvPr/>
        </p:nvSpPr>
        <p:spPr>
          <a:xfrm>
            <a:off x="-142403" y="5466843"/>
            <a:ext cx="18669000" cy="5144007"/>
          </a:xfrm>
          <a:prstGeom prst="rect">
            <a:avLst/>
          </a:prstGeom>
          <a:solidFill>
            <a:srgbClr val="FFFFFF"/>
          </a:solidFill>
        </p:spPr>
      </p:sp>
      <p:grpSp>
        <p:nvGrpSpPr>
          <p:cNvPr id="3" name="Group 3"/>
          <p:cNvGrpSpPr/>
          <p:nvPr/>
        </p:nvGrpSpPr>
        <p:grpSpPr>
          <a:xfrm>
            <a:off x="1028700" y="633161"/>
            <a:ext cx="3900739" cy="3900739"/>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2"/>
              <a:stretch>
                <a:fillRect t="-16747" b="-16747"/>
              </a:stretch>
            </a:blipFill>
          </p:spPr>
        </p:sp>
      </p:grpSp>
      <p:grpSp>
        <p:nvGrpSpPr>
          <p:cNvPr id="5" name="Group 5"/>
          <p:cNvGrpSpPr/>
          <p:nvPr/>
        </p:nvGrpSpPr>
        <p:grpSpPr>
          <a:xfrm>
            <a:off x="4929439" y="5612179"/>
            <a:ext cx="3900739" cy="3900739"/>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3"/>
              <a:stretch>
                <a:fillRect l="-13555" t="-16161" r="-9384" b="-6777"/>
              </a:stretch>
            </a:blipFill>
          </p:spPr>
        </p:sp>
      </p:grpSp>
      <p:grpSp>
        <p:nvGrpSpPr>
          <p:cNvPr id="7" name="Group 7"/>
          <p:cNvGrpSpPr/>
          <p:nvPr/>
        </p:nvGrpSpPr>
        <p:grpSpPr>
          <a:xfrm>
            <a:off x="8830179" y="633161"/>
            <a:ext cx="3900739" cy="3900739"/>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4"/>
              <a:stretch>
                <a:fillRect l="-8341" t="-521" r="-10948" b="-18768"/>
              </a:stretch>
            </a:blipFill>
          </p:spPr>
        </p:sp>
      </p:grpSp>
      <p:grpSp>
        <p:nvGrpSpPr>
          <p:cNvPr id="9" name="Group 9"/>
          <p:cNvGrpSpPr/>
          <p:nvPr/>
        </p:nvGrpSpPr>
        <p:grpSpPr>
          <a:xfrm>
            <a:off x="12730918" y="5612179"/>
            <a:ext cx="3900739" cy="3900739"/>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5"/>
              <a:stretch>
                <a:fillRect l="-25018" r="-25018"/>
              </a:stretch>
            </a:blipFill>
          </p:spPr>
        </p:sp>
      </p:grpSp>
      <p:sp>
        <p:nvSpPr>
          <p:cNvPr id="11" name="TextBox 11"/>
          <p:cNvSpPr txBox="1"/>
          <p:nvPr/>
        </p:nvSpPr>
        <p:spPr>
          <a:xfrm>
            <a:off x="12690215" y="623636"/>
            <a:ext cx="5434954" cy="1228725"/>
          </a:xfrm>
          <a:prstGeom prst="rect">
            <a:avLst/>
          </a:prstGeom>
        </p:spPr>
        <p:txBody>
          <a:bodyPr lIns="0" tIns="0" rIns="0" bIns="0" rtlCol="0" anchor="t">
            <a:spAutoFit/>
          </a:bodyPr>
          <a:lstStyle/>
          <a:p>
            <a:pPr algn="l">
              <a:lnSpc>
                <a:spcPts val="9600"/>
              </a:lnSpc>
            </a:pPr>
            <a:r>
              <a:rPr lang="en-US" sz="8000">
                <a:solidFill>
                  <a:srgbClr val="FFFFFF"/>
                </a:solidFill>
                <a:latin typeface="HK Grotesk Medium"/>
              </a:rPr>
              <a:t>OUR TEAM</a:t>
            </a:r>
          </a:p>
        </p:txBody>
      </p:sp>
      <p:sp>
        <p:nvSpPr>
          <p:cNvPr id="12" name="TextBox 12"/>
          <p:cNvSpPr txBox="1"/>
          <p:nvPr/>
        </p:nvSpPr>
        <p:spPr>
          <a:xfrm>
            <a:off x="1505492" y="4581589"/>
            <a:ext cx="3295107" cy="578748"/>
          </a:xfrm>
          <a:prstGeom prst="rect">
            <a:avLst/>
          </a:prstGeom>
        </p:spPr>
        <p:txBody>
          <a:bodyPr wrap="square" lIns="0" tIns="0" rIns="0" bIns="0" rtlCol="0" anchor="t">
            <a:spAutoFit/>
          </a:bodyPr>
          <a:lstStyle/>
          <a:p>
            <a:pPr marL="0" lvl="0" indent="0" algn="ctr">
              <a:lnSpc>
                <a:spcPts val="4759"/>
              </a:lnSpc>
              <a:spcBef>
                <a:spcPct val="0"/>
              </a:spcBef>
            </a:pPr>
            <a:r>
              <a:rPr lang="en-US" sz="3399" dirty="0">
                <a:solidFill>
                  <a:srgbClr val="FFFFFF"/>
                </a:solidFill>
                <a:latin typeface="Agrandir"/>
              </a:rPr>
              <a:t>Pegza Ariadna</a:t>
            </a:r>
          </a:p>
        </p:txBody>
      </p:sp>
      <p:sp>
        <p:nvSpPr>
          <p:cNvPr id="13" name="TextBox 13"/>
          <p:cNvSpPr txBox="1"/>
          <p:nvPr/>
        </p:nvSpPr>
        <p:spPr>
          <a:xfrm>
            <a:off x="9295303" y="4581589"/>
            <a:ext cx="3394912" cy="578748"/>
          </a:xfrm>
          <a:prstGeom prst="rect">
            <a:avLst/>
          </a:prstGeom>
        </p:spPr>
        <p:txBody>
          <a:bodyPr wrap="square" lIns="0" tIns="0" rIns="0" bIns="0" rtlCol="0" anchor="t">
            <a:spAutoFit/>
          </a:bodyPr>
          <a:lstStyle/>
          <a:p>
            <a:pPr marL="0" lvl="0" indent="0" algn="ctr">
              <a:lnSpc>
                <a:spcPts val="4759"/>
              </a:lnSpc>
              <a:spcBef>
                <a:spcPct val="0"/>
              </a:spcBef>
            </a:pPr>
            <a:r>
              <a:rPr lang="en-US" sz="3399" dirty="0">
                <a:solidFill>
                  <a:srgbClr val="FFFFFF"/>
                </a:solidFill>
                <a:latin typeface="Agrandir"/>
              </a:rPr>
              <a:t>Wolff Andreas</a:t>
            </a:r>
          </a:p>
        </p:txBody>
      </p:sp>
      <p:sp>
        <p:nvSpPr>
          <p:cNvPr id="14" name="TextBox 14"/>
          <p:cNvSpPr txBox="1"/>
          <p:nvPr/>
        </p:nvSpPr>
        <p:spPr>
          <a:xfrm>
            <a:off x="5175668" y="9525635"/>
            <a:ext cx="3408283" cy="675640"/>
          </a:xfrm>
          <a:prstGeom prst="rect">
            <a:avLst/>
          </a:prstGeom>
        </p:spPr>
        <p:txBody>
          <a:bodyPr lIns="0" tIns="0" rIns="0" bIns="0" rtlCol="0" anchor="t">
            <a:spAutoFit/>
          </a:bodyPr>
          <a:lstStyle/>
          <a:p>
            <a:pPr marL="0" lvl="0" indent="0" algn="ctr">
              <a:lnSpc>
                <a:spcPts val="4759"/>
              </a:lnSpc>
              <a:spcBef>
                <a:spcPct val="0"/>
              </a:spcBef>
            </a:pPr>
            <a:r>
              <a:rPr lang="en-US" sz="3399">
                <a:solidFill>
                  <a:srgbClr val="000000"/>
                </a:solidFill>
                <a:latin typeface="Agrandir"/>
              </a:rPr>
              <a:t>Pințoiu Fernando</a:t>
            </a:r>
          </a:p>
        </p:txBody>
      </p:sp>
      <p:sp>
        <p:nvSpPr>
          <p:cNvPr id="15" name="TextBox 15"/>
          <p:cNvSpPr txBox="1"/>
          <p:nvPr/>
        </p:nvSpPr>
        <p:spPr>
          <a:xfrm>
            <a:off x="12988941" y="9525635"/>
            <a:ext cx="3642717" cy="675640"/>
          </a:xfrm>
          <a:prstGeom prst="rect">
            <a:avLst/>
          </a:prstGeom>
        </p:spPr>
        <p:txBody>
          <a:bodyPr lIns="0" tIns="0" rIns="0" bIns="0" rtlCol="0" anchor="t">
            <a:spAutoFit/>
          </a:bodyPr>
          <a:lstStyle/>
          <a:p>
            <a:pPr marL="0" lvl="0" indent="0" algn="ctr">
              <a:lnSpc>
                <a:spcPts val="4759"/>
              </a:lnSpc>
              <a:spcBef>
                <a:spcPct val="0"/>
              </a:spcBef>
            </a:pPr>
            <a:r>
              <a:rPr lang="en-US" sz="3399">
                <a:solidFill>
                  <a:srgbClr val="000000"/>
                </a:solidFill>
                <a:latin typeface="Agrandir"/>
              </a:rPr>
              <a:t>Hopîrtean Cosmin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67DB7D"/>
        </a:solidFill>
        <a:effectLst/>
      </p:bgPr>
    </p:bg>
    <p:spTree>
      <p:nvGrpSpPr>
        <p:cNvPr id="1" name=""/>
        <p:cNvGrpSpPr/>
        <p:nvPr/>
      </p:nvGrpSpPr>
      <p:grpSpPr>
        <a:xfrm>
          <a:off x="0" y="0"/>
          <a:ext cx="0" cy="0"/>
          <a:chOff x="0" y="0"/>
          <a:chExt cx="0" cy="0"/>
        </a:xfrm>
      </p:grpSpPr>
      <p:grpSp>
        <p:nvGrpSpPr>
          <p:cNvPr id="2" name="Group 2"/>
          <p:cNvGrpSpPr/>
          <p:nvPr/>
        </p:nvGrpSpPr>
        <p:grpSpPr>
          <a:xfrm>
            <a:off x="1179419" y="3255157"/>
            <a:ext cx="10464698" cy="2428875"/>
            <a:chOff x="0" y="0"/>
            <a:chExt cx="13952931" cy="3238500"/>
          </a:xfrm>
        </p:grpSpPr>
        <p:sp>
          <p:nvSpPr>
            <p:cNvPr id="3" name="TextBox 3"/>
            <p:cNvSpPr txBox="1"/>
            <p:nvPr/>
          </p:nvSpPr>
          <p:spPr>
            <a:xfrm>
              <a:off x="0" y="-28575"/>
              <a:ext cx="13952931" cy="1635125"/>
            </a:xfrm>
            <a:prstGeom prst="rect">
              <a:avLst/>
            </a:prstGeom>
          </p:spPr>
          <p:txBody>
            <a:bodyPr lIns="0" tIns="0" rIns="0" bIns="0" rtlCol="0" anchor="t">
              <a:spAutoFit/>
            </a:bodyPr>
            <a:lstStyle/>
            <a:p>
              <a:pPr algn="l">
                <a:lnSpc>
                  <a:spcPts val="9600"/>
                </a:lnSpc>
              </a:pPr>
              <a:r>
                <a:rPr lang="en-US" sz="8000">
                  <a:solidFill>
                    <a:srgbClr val="FFFFFF"/>
                  </a:solidFill>
                  <a:latin typeface="HK Grotesk Semi-Bold"/>
                </a:rPr>
                <a:t>Problem</a:t>
              </a:r>
            </a:p>
          </p:txBody>
        </p:sp>
        <p:sp>
          <p:nvSpPr>
            <p:cNvPr id="4" name="TextBox 4"/>
            <p:cNvSpPr txBox="1"/>
            <p:nvPr/>
          </p:nvSpPr>
          <p:spPr>
            <a:xfrm>
              <a:off x="0" y="2498725"/>
              <a:ext cx="13952931" cy="676275"/>
            </a:xfrm>
            <a:prstGeom prst="rect">
              <a:avLst/>
            </a:prstGeom>
          </p:spPr>
          <p:txBody>
            <a:bodyPr lIns="0" tIns="0" rIns="0" bIns="0" rtlCol="0" anchor="t">
              <a:spAutoFit/>
            </a:bodyPr>
            <a:lstStyle/>
            <a:p>
              <a:pPr algn="l">
                <a:lnSpc>
                  <a:spcPts val="4200"/>
                </a:lnSpc>
              </a:pPr>
              <a:endParaRPr/>
            </a:p>
          </p:txBody>
        </p:sp>
      </p:grpSp>
      <p:grpSp>
        <p:nvGrpSpPr>
          <p:cNvPr id="5" name="Group 5"/>
          <p:cNvGrpSpPr>
            <a:grpSpLocks noChangeAspect="1"/>
          </p:cNvGrpSpPr>
          <p:nvPr/>
        </p:nvGrpSpPr>
        <p:grpSpPr>
          <a:xfrm>
            <a:off x="12841001" y="0"/>
            <a:ext cx="6858000" cy="10287000"/>
            <a:chOff x="0" y="0"/>
            <a:chExt cx="6350000" cy="9525000"/>
          </a:xfrm>
        </p:grpSpPr>
        <p:sp>
          <p:nvSpPr>
            <p:cNvPr id="6" name="Freeform 6"/>
            <p:cNvSpPr/>
            <p:nvPr/>
          </p:nvSpPr>
          <p:spPr>
            <a:xfrm>
              <a:off x="0" y="0"/>
              <a:ext cx="6350000" cy="9525000"/>
            </a:xfrm>
            <a:custGeom>
              <a:avLst/>
              <a:gdLst/>
              <a:ahLst/>
              <a:cxnLst/>
              <a:rect l="l" t="t" r="r" b="b"/>
              <a:pathLst>
                <a:path w="6350000" h="9525000">
                  <a:moveTo>
                    <a:pt x="0" y="9042400"/>
                  </a:moveTo>
                  <a:lnTo>
                    <a:pt x="0" y="482600"/>
                  </a:lnTo>
                  <a:cubicBezTo>
                    <a:pt x="0" y="215900"/>
                    <a:pt x="215900" y="0"/>
                    <a:pt x="482600" y="0"/>
                  </a:cubicBezTo>
                  <a:lnTo>
                    <a:pt x="5867400" y="0"/>
                  </a:lnTo>
                  <a:cubicBezTo>
                    <a:pt x="6134100" y="0"/>
                    <a:pt x="6350000" y="217170"/>
                    <a:pt x="6350000" y="482600"/>
                  </a:cubicBezTo>
                  <a:lnTo>
                    <a:pt x="6350000" y="9042400"/>
                  </a:lnTo>
                  <a:cubicBezTo>
                    <a:pt x="6350000" y="9309100"/>
                    <a:pt x="6134100" y="9525000"/>
                    <a:pt x="5867400" y="9525000"/>
                  </a:cubicBezTo>
                  <a:lnTo>
                    <a:pt x="482600" y="9525000"/>
                  </a:lnTo>
                  <a:cubicBezTo>
                    <a:pt x="217170" y="9525000"/>
                    <a:pt x="0" y="9309100"/>
                    <a:pt x="0" y="9042400"/>
                  </a:cubicBezTo>
                  <a:close/>
                </a:path>
              </a:pathLst>
            </a:custGeom>
            <a:blipFill>
              <a:blip r:embed="rId2"/>
              <a:stretch>
                <a:fillRect l="-25000" r="-25000"/>
              </a:stretch>
            </a:blipFill>
          </p:spPr>
        </p:sp>
      </p:grpSp>
      <p:sp>
        <p:nvSpPr>
          <p:cNvPr id="7" name="TextBox 7"/>
          <p:cNvSpPr txBox="1"/>
          <p:nvPr/>
        </p:nvSpPr>
        <p:spPr>
          <a:xfrm>
            <a:off x="1179419" y="4972050"/>
            <a:ext cx="10163261" cy="1939925"/>
          </a:xfrm>
          <a:prstGeom prst="rect">
            <a:avLst/>
          </a:prstGeom>
        </p:spPr>
        <p:txBody>
          <a:bodyPr lIns="0" tIns="0" rIns="0" bIns="0" rtlCol="0" anchor="t">
            <a:spAutoFit/>
          </a:bodyPr>
          <a:lstStyle/>
          <a:p>
            <a:pPr algn="l">
              <a:lnSpc>
                <a:spcPts val="4900"/>
              </a:lnSpc>
              <a:spcBef>
                <a:spcPct val="0"/>
              </a:spcBef>
            </a:pPr>
            <a:r>
              <a:rPr lang="en-US" sz="3500">
                <a:solidFill>
                  <a:srgbClr val="FFFFFF"/>
                </a:solidFill>
                <a:latin typeface="Agrandir Medium"/>
              </a:rPr>
              <a:t>Finding a parking space in crowded cities can be a major challenge, time consuming and an environmental hazard.</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9144000" y="0"/>
            <a:ext cx="9144000" cy="10287000"/>
          </a:xfrm>
          <a:prstGeom prst="rect">
            <a:avLst/>
          </a:prstGeom>
          <a:solidFill>
            <a:srgbClr val="F6F6F6"/>
          </a:solidFill>
        </p:spPr>
      </p:sp>
      <p:sp>
        <p:nvSpPr>
          <p:cNvPr id="3" name="Freeform 3"/>
          <p:cNvSpPr/>
          <p:nvPr/>
        </p:nvSpPr>
        <p:spPr>
          <a:xfrm>
            <a:off x="0" y="-426936"/>
            <a:ext cx="9144000" cy="10713936"/>
          </a:xfrm>
          <a:custGeom>
            <a:avLst/>
            <a:gdLst/>
            <a:ahLst/>
            <a:cxnLst/>
            <a:rect l="l" t="t" r="r" b="b"/>
            <a:pathLst>
              <a:path w="9144000" h="10713936">
                <a:moveTo>
                  <a:pt x="0" y="0"/>
                </a:moveTo>
                <a:lnTo>
                  <a:pt x="9144000" y="0"/>
                </a:lnTo>
                <a:lnTo>
                  <a:pt x="9144000" y="10713936"/>
                </a:lnTo>
                <a:lnTo>
                  <a:pt x="0" y="10713936"/>
                </a:lnTo>
                <a:lnTo>
                  <a:pt x="0" y="0"/>
                </a:lnTo>
                <a:close/>
              </a:path>
            </a:pathLst>
          </a:custGeom>
          <a:blipFill>
            <a:blip r:embed="rId2"/>
            <a:stretch>
              <a:fillRect t="-12245" r="-3248" b="-12245"/>
            </a:stretch>
          </a:blipFill>
        </p:spPr>
      </p:sp>
      <p:sp>
        <p:nvSpPr>
          <p:cNvPr id="4" name="TextBox 4"/>
          <p:cNvSpPr txBox="1"/>
          <p:nvPr/>
        </p:nvSpPr>
        <p:spPr>
          <a:xfrm>
            <a:off x="9976483" y="2368545"/>
            <a:ext cx="7035900" cy="952500"/>
          </a:xfrm>
          <a:prstGeom prst="rect">
            <a:avLst/>
          </a:prstGeom>
        </p:spPr>
        <p:txBody>
          <a:bodyPr lIns="0" tIns="0" rIns="0" bIns="0" rtlCol="0" anchor="t">
            <a:spAutoFit/>
          </a:bodyPr>
          <a:lstStyle/>
          <a:p>
            <a:pPr algn="l">
              <a:lnSpc>
                <a:spcPts val="7440"/>
              </a:lnSpc>
            </a:pPr>
            <a:r>
              <a:rPr lang="en-US" sz="6200">
                <a:solidFill>
                  <a:srgbClr val="121212"/>
                </a:solidFill>
                <a:latin typeface="HK Grotesk Semi-Bold"/>
              </a:rPr>
              <a:t>Solution</a:t>
            </a:r>
          </a:p>
        </p:txBody>
      </p:sp>
      <p:sp>
        <p:nvSpPr>
          <p:cNvPr id="5" name="TextBox 5"/>
          <p:cNvSpPr txBox="1"/>
          <p:nvPr/>
        </p:nvSpPr>
        <p:spPr>
          <a:xfrm>
            <a:off x="9976483" y="3917315"/>
            <a:ext cx="7060407" cy="2309495"/>
          </a:xfrm>
          <a:prstGeom prst="rect">
            <a:avLst/>
          </a:prstGeom>
        </p:spPr>
        <p:txBody>
          <a:bodyPr lIns="0" tIns="0" rIns="0" bIns="0" rtlCol="0" anchor="t">
            <a:spAutoFit/>
          </a:bodyPr>
          <a:lstStyle/>
          <a:p>
            <a:pPr algn="l">
              <a:lnSpc>
                <a:spcPts val="4480"/>
              </a:lnSpc>
            </a:pPr>
            <a:r>
              <a:rPr lang="en-US" sz="3200">
                <a:solidFill>
                  <a:srgbClr val="121212"/>
                </a:solidFill>
                <a:latin typeface="Agrandir"/>
              </a:rPr>
              <a:t>Development of a mobile app that uses sensors placed in parking spaces to identify and provide directions to free parking spaces.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407050" y="0"/>
            <a:ext cx="6858000" cy="10287000"/>
            <a:chOff x="0" y="0"/>
            <a:chExt cx="6350000" cy="9525000"/>
          </a:xfrm>
        </p:grpSpPr>
        <p:sp>
          <p:nvSpPr>
            <p:cNvPr id="3" name="Freeform 3"/>
            <p:cNvSpPr/>
            <p:nvPr/>
          </p:nvSpPr>
          <p:spPr>
            <a:xfrm>
              <a:off x="0" y="0"/>
              <a:ext cx="6350000" cy="9525000"/>
            </a:xfrm>
            <a:custGeom>
              <a:avLst/>
              <a:gdLst/>
              <a:ahLst/>
              <a:cxnLst/>
              <a:rect l="l" t="t" r="r" b="b"/>
              <a:pathLst>
                <a:path w="6350000" h="9525000">
                  <a:moveTo>
                    <a:pt x="0" y="9042400"/>
                  </a:moveTo>
                  <a:lnTo>
                    <a:pt x="0" y="482600"/>
                  </a:lnTo>
                  <a:cubicBezTo>
                    <a:pt x="0" y="215900"/>
                    <a:pt x="215900" y="0"/>
                    <a:pt x="482600" y="0"/>
                  </a:cubicBezTo>
                  <a:lnTo>
                    <a:pt x="5867400" y="0"/>
                  </a:lnTo>
                  <a:cubicBezTo>
                    <a:pt x="6134100" y="0"/>
                    <a:pt x="6350000" y="217170"/>
                    <a:pt x="6350000" y="482600"/>
                  </a:cubicBezTo>
                  <a:lnTo>
                    <a:pt x="6350000" y="9042400"/>
                  </a:lnTo>
                  <a:cubicBezTo>
                    <a:pt x="6350000" y="9309100"/>
                    <a:pt x="6134100" y="9525000"/>
                    <a:pt x="5867400" y="9525000"/>
                  </a:cubicBezTo>
                  <a:lnTo>
                    <a:pt x="482600" y="9525000"/>
                  </a:lnTo>
                  <a:cubicBezTo>
                    <a:pt x="217170" y="9525000"/>
                    <a:pt x="0" y="9309100"/>
                    <a:pt x="0" y="9042400"/>
                  </a:cubicBezTo>
                  <a:close/>
                </a:path>
              </a:pathLst>
            </a:custGeom>
            <a:blipFill>
              <a:blip r:embed="rId2"/>
              <a:stretch>
                <a:fillRect l="-37585" r="-76700"/>
              </a:stretch>
            </a:blipFill>
          </p:spPr>
        </p:sp>
      </p:grpSp>
      <p:sp>
        <p:nvSpPr>
          <p:cNvPr id="4" name="TextBox 4"/>
          <p:cNvSpPr txBox="1"/>
          <p:nvPr/>
        </p:nvSpPr>
        <p:spPr>
          <a:xfrm>
            <a:off x="7703637" y="2507476"/>
            <a:ext cx="7035900" cy="952500"/>
          </a:xfrm>
          <a:prstGeom prst="rect">
            <a:avLst/>
          </a:prstGeom>
        </p:spPr>
        <p:txBody>
          <a:bodyPr lIns="0" tIns="0" rIns="0" bIns="0" rtlCol="0" anchor="t">
            <a:spAutoFit/>
          </a:bodyPr>
          <a:lstStyle/>
          <a:p>
            <a:pPr algn="l">
              <a:lnSpc>
                <a:spcPts val="7440"/>
              </a:lnSpc>
            </a:pPr>
            <a:r>
              <a:rPr lang="en-US" sz="6200">
                <a:solidFill>
                  <a:srgbClr val="121212"/>
                </a:solidFill>
                <a:latin typeface="HK Grotesk Semi-Bold"/>
              </a:rPr>
              <a:t>Origins</a:t>
            </a:r>
          </a:p>
        </p:txBody>
      </p:sp>
      <p:sp>
        <p:nvSpPr>
          <p:cNvPr id="5" name="TextBox 5"/>
          <p:cNvSpPr txBox="1"/>
          <p:nvPr/>
        </p:nvSpPr>
        <p:spPr>
          <a:xfrm>
            <a:off x="7703637" y="4012227"/>
            <a:ext cx="9359050" cy="3438525"/>
          </a:xfrm>
          <a:prstGeom prst="rect">
            <a:avLst/>
          </a:prstGeom>
        </p:spPr>
        <p:txBody>
          <a:bodyPr lIns="0" tIns="0" rIns="0" bIns="0" rtlCol="0" anchor="t">
            <a:spAutoFit/>
          </a:bodyPr>
          <a:lstStyle/>
          <a:p>
            <a:pPr algn="l">
              <a:lnSpc>
                <a:spcPts val="3359"/>
              </a:lnSpc>
              <a:spcBef>
                <a:spcPct val="0"/>
              </a:spcBef>
            </a:pPr>
            <a:r>
              <a:rPr lang="en-US" sz="2799">
                <a:solidFill>
                  <a:srgbClr val="121212"/>
                </a:solidFill>
                <a:latin typeface="Agrandir"/>
              </a:rPr>
              <a:t>The idea for the parking app was born out of the need to solve the parking difficulties faced by students who do not have classes in the morning and therefore do not find available spaces when they arrive at the university. The app allows students to check the availability of parking spaces on campus remotely, thus reducing the time wasted searching for a free parking space upon arrival.</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grpSp>
        <p:nvGrpSpPr>
          <p:cNvPr id="2" name="Group 2"/>
          <p:cNvGrpSpPr/>
          <p:nvPr/>
        </p:nvGrpSpPr>
        <p:grpSpPr>
          <a:xfrm>
            <a:off x="1028700" y="990509"/>
            <a:ext cx="5769756" cy="8267791"/>
            <a:chOff x="0" y="0"/>
            <a:chExt cx="1951744" cy="2796759"/>
          </a:xfrm>
        </p:grpSpPr>
        <p:sp>
          <p:nvSpPr>
            <p:cNvPr id="3" name="Freeform 3"/>
            <p:cNvSpPr/>
            <p:nvPr/>
          </p:nvSpPr>
          <p:spPr>
            <a:xfrm>
              <a:off x="0" y="0"/>
              <a:ext cx="1951745" cy="2796759"/>
            </a:xfrm>
            <a:custGeom>
              <a:avLst/>
              <a:gdLst/>
              <a:ahLst/>
              <a:cxnLst/>
              <a:rect l="l" t="t" r="r" b="b"/>
              <a:pathLst>
                <a:path w="1951745" h="2796759">
                  <a:moveTo>
                    <a:pt x="1827284" y="2796759"/>
                  </a:moveTo>
                  <a:lnTo>
                    <a:pt x="124460" y="2796759"/>
                  </a:lnTo>
                  <a:cubicBezTo>
                    <a:pt x="55880" y="2796759"/>
                    <a:pt x="0" y="2740879"/>
                    <a:pt x="0" y="2672299"/>
                  </a:cubicBezTo>
                  <a:lnTo>
                    <a:pt x="0" y="124460"/>
                  </a:lnTo>
                  <a:cubicBezTo>
                    <a:pt x="0" y="55880"/>
                    <a:pt x="55880" y="0"/>
                    <a:pt x="124460" y="0"/>
                  </a:cubicBezTo>
                  <a:lnTo>
                    <a:pt x="1827285" y="0"/>
                  </a:lnTo>
                  <a:cubicBezTo>
                    <a:pt x="1895865" y="0"/>
                    <a:pt x="1951745" y="55880"/>
                    <a:pt x="1951745" y="124460"/>
                  </a:cubicBezTo>
                  <a:lnTo>
                    <a:pt x="1951745" y="2672299"/>
                  </a:lnTo>
                  <a:cubicBezTo>
                    <a:pt x="1951745" y="2740879"/>
                    <a:pt x="1895865" y="2796759"/>
                    <a:pt x="1827285" y="2796759"/>
                  </a:cubicBezTo>
                  <a:close/>
                </a:path>
              </a:pathLst>
            </a:custGeom>
            <a:solidFill>
              <a:srgbClr val="FFFFFF"/>
            </a:solidFill>
          </p:spPr>
        </p:sp>
      </p:grpSp>
      <p:sp>
        <p:nvSpPr>
          <p:cNvPr id="4" name="Freeform 4"/>
          <p:cNvSpPr/>
          <p:nvPr/>
        </p:nvSpPr>
        <p:spPr>
          <a:xfrm>
            <a:off x="624612" y="4074586"/>
            <a:ext cx="6828569" cy="2219285"/>
          </a:xfrm>
          <a:custGeom>
            <a:avLst/>
            <a:gdLst/>
            <a:ahLst/>
            <a:cxnLst/>
            <a:rect l="l" t="t" r="r" b="b"/>
            <a:pathLst>
              <a:path w="6828569" h="2219285">
                <a:moveTo>
                  <a:pt x="0" y="0"/>
                </a:moveTo>
                <a:lnTo>
                  <a:pt x="6828568" y="0"/>
                </a:lnTo>
                <a:lnTo>
                  <a:pt x="6828568" y="2219285"/>
                </a:lnTo>
                <a:lnTo>
                  <a:pt x="0" y="2219285"/>
                </a:lnTo>
                <a:lnTo>
                  <a:pt x="0" y="0"/>
                </a:lnTo>
                <a:close/>
              </a:path>
            </a:pathLst>
          </a:custGeom>
          <a:blipFill>
            <a:blip r:embed="rId2"/>
            <a:stretch>
              <a:fillRect/>
            </a:stretch>
          </a:blipFill>
        </p:spPr>
      </p:sp>
      <p:sp>
        <p:nvSpPr>
          <p:cNvPr id="5" name="TextBox 5"/>
          <p:cNvSpPr txBox="1"/>
          <p:nvPr/>
        </p:nvSpPr>
        <p:spPr>
          <a:xfrm>
            <a:off x="1546596" y="1329237"/>
            <a:ext cx="4733964" cy="1400175"/>
          </a:xfrm>
          <a:prstGeom prst="rect">
            <a:avLst/>
          </a:prstGeom>
        </p:spPr>
        <p:txBody>
          <a:bodyPr lIns="0" tIns="0" rIns="0" bIns="0" rtlCol="0" anchor="t">
            <a:spAutoFit/>
          </a:bodyPr>
          <a:lstStyle/>
          <a:p>
            <a:pPr algn="l">
              <a:lnSpc>
                <a:spcPts val="5040"/>
              </a:lnSpc>
            </a:pPr>
            <a:r>
              <a:rPr lang="en-US" sz="4200">
                <a:solidFill>
                  <a:srgbClr val="121212"/>
                </a:solidFill>
                <a:latin typeface="Agrandir Medium"/>
              </a:rPr>
              <a:t>Application features</a:t>
            </a:r>
          </a:p>
        </p:txBody>
      </p:sp>
      <p:sp>
        <p:nvSpPr>
          <p:cNvPr id="6" name="TextBox 6"/>
          <p:cNvSpPr txBox="1"/>
          <p:nvPr/>
        </p:nvSpPr>
        <p:spPr>
          <a:xfrm>
            <a:off x="8054083" y="3762598"/>
            <a:ext cx="623404" cy="623570"/>
          </a:xfrm>
          <a:prstGeom prst="rect">
            <a:avLst/>
          </a:prstGeom>
        </p:spPr>
        <p:txBody>
          <a:bodyPr lIns="0" tIns="0" rIns="0" bIns="0" rtlCol="0" anchor="t">
            <a:spAutoFit/>
          </a:bodyPr>
          <a:lstStyle/>
          <a:p>
            <a:pPr marL="690881" lvl="1" indent="-345440" algn="r">
              <a:lnSpc>
                <a:spcPts val="4480"/>
              </a:lnSpc>
              <a:buFont typeface="Arial"/>
              <a:buChar char="•"/>
            </a:pPr>
            <a:endParaRPr/>
          </a:p>
        </p:txBody>
      </p:sp>
      <p:grpSp>
        <p:nvGrpSpPr>
          <p:cNvPr id="7" name="Group 7"/>
          <p:cNvGrpSpPr/>
          <p:nvPr/>
        </p:nvGrpSpPr>
        <p:grpSpPr>
          <a:xfrm>
            <a:off x="8677487" y="2729412"/>
            <a:ext cx="8319540" cy="1456413"/>
            <a:chOff x="0" y="0"/>
            <a:chExt cx="11092720" cy="1941884"/>
          </a:xfrm>
        </p:grpSpPr>
        <p:sp>
          <p:nvSpPr>
            <p:cNvPr id="8" name="TextBox 8"/>
            <p:cNvSpPr txBox="1"/>
            <p:nvPr/>
          </p:nvSpPr>
          <p:spPr>
            <a:xfrm>
              <a:off x="0" y="1208859"/>
              <a:ext cx="11092720" cy="740987"/>
            </a:xfrm>
            <a:prstGeom prst="rect">
              <a:avLst/>
            </a:prstGeom>
          </p:spPr>
          <p:txBody>
            <a:bodyPr lIns="0" tIns="0" rIns="0" bIns="0" rtlCol="0" anchor="t">
              <a:spAutoFit/>
            </a:bodyPr>
            <a:lstStyle/>
            <a:p>
              <a:pPr algn="l">
                <a:lnSpc>
                  <a:spcPts val="4607"/>
                </a:lnSpc>
              </a:pPr>
              <a:endParaRPr/>
            </a:p>
          </p:txBody>
        </p:sp>
        <p:sp>
          <p:nvSpPr>
            <p:cNvPr id="9" name="TextBox 9"/>
            <p:cNvSpPr txBox="1"/>
            <p:nvPr/>
          </p:nvSpPr>
          <p:spPr>
            <a:xfrm>
              <a:off x="0" y="-190500"/>
              <a:ext cx="11092720" cy="994833"/>
            </a:xfrm>
            <a:prstGeom prst="rect">
              <a:avLst/>
            </a:prstGeom>
          </p:spPr>
          <p:txBody>
            <a:bodyPr lIns="0" tIns="0" rIns="0" bIns="0" rtlCol="0" anchor="t">
              <a:spAutoFit/>
            </a:bodyPr>
            <a:lstStyle/>
            <a:p>
              <a:pPr algn="l">
                <a:lnSpc>
                  <a:spcPts val="5599"/>
                </a:lnSpc>
              </a:pPr>
              <a:r>
                <a:rPr lang="en-US" sz="3999" u="sng">
                  <a:solidFill>
                    <a:srgbClr val="121212"/>
                  </a:solidFill>
                  <a:latin typeface="Agrandir Medium"/>
                </a:rPr>
                <a:t>Detection of the free spaces</a:t>
              </a:r>
            </a:p>
          </p:txBody>
        </p:sp>
      </p:grpSp>
      <p:sp>
        <p:nvSpPr>
          <p:cNvPr id="10" name="TextBox 10"/>
          <p:cNvSpPr txBox="1"/>
          <p:nvPr/>
        </p:nvSpPr>
        <p:spPr>
          <a:xfrm>
            <a:off x="8939760" y="3772123"/>
            <a:ext cx="8856226" cy="1189990"/>
          </a:xfrm>
          <a:prstGeom prst="rect">
            <a:avLst/>
          </a:prstGeom>
        </p:spPr>
        <p:txBody>
          <a:bodyPr lIns="0" tIns="0" rIns="0" bIns="0" rtlCol="0" anchor="t">
            <a:spAutoFit/>
          </a:bodyPr>
          <a:lstStyle/>
          <a:p>
            <a:pPr algn="l">
              <a:lnSpc>
                <a:spcPts val="4759"/>
              </a:lnSpc>
            </a:pPr>
            <a:r>
              <a:rPr lang="en-US" sz="3399">
                <a:solidFill>
                  <a:srgbClr val="000000"/>
                </a:solidFill>
                <a:latin typeface="Roboto"/>
              </a:rPr>
              <a:t>Using sensors to monitor real-time availability </a:t>
            </a:r>
          </a:p>
          <a:p>
            <a:pPr algn="l">
              <a:lnSpc>
                <a:spcPts val="4759"/>
              </a:lnSpc>
            </a:pPr>
            <a:r>
              <a:rPr lang="en-US" sz="3399">
                <a:solidFill>
                  <a:srgbClr val="000000"/>
                </a:solidFill>
                <a:latin typeface="Roboto"/>
              </a:rPr>
              <a:t>of parking spaces</a:t>
            </a:r>
          </a:p>
        </p:txBody>
      </p:sp>
      <p:sp>
        <p:nvSpPr>
          <p:cNvPr id="11" name="TextBox 11"/>
          <p:cNvSpPr txBox="1"/>
          <p:nvPr/>
        </p:nvSpPr>
        <p:spPr>
          <a:xfrm>
            <a:off x="8054083" y="6085835"/>
            <a:ext cx="623404" cy="623570"/>
          </a:xfrm>
          <a:prstGeom prst="rect">
            <a:avLst/>
          </a:prstGeom>
        </p:spPr>
        <p:txBody>
          <a:bodyPr lIns="0" tIns="0" rIns="0" bIns="0" rtlCol="0" anchor="t">
            <a:spAutoFit/>
          </a:bodyPr>
          <a:lstStyle/>
          <a:p>
            <a:pPr marL="690881" lvl="1" indent="-345440" algn="r">
              <a:lnSpc>
                <a:spcPts val="4480"/>
              </a:lnSpc>
              <a:buFont typeface="Arial"/>
              <a:buChar char="•"/>
            </a:pPr>
            <a:endParaRPr/>
          </a:p>
        </p:txBody>
      </p:sp>
      <p:sp>
        <p:nvSpPr>
          <p:cNvPr id="12" name="TextBox 12"/>
          <p:cNvSpPr txBox="1"/>
          <p:nvPr/>
        </p:nvSpPr>
        <p:spPr>
          <a:xfrm>
            <a:off x="8939760" y="6123935"/>
            <a:ext cx="8319540" cy="1189990"/>
          </a:xfrm>
          <a:prstGeom prst="rect">
            <a:avLst/>
          </a:prstGeom>
        </p:spPr>
        <p:txBody>
          <a:bodyPr lIns="0" tIns="0" rIns="0" bIns="0" rtlCol="0" anchor="t">
            <a:spAutoFit/>
          </a:bodyPr>
          <a:lstStyle/>
          <a:p>
            <a:pPr algn="l">
              <a:lnSpc>
                <a:spcPts val="4759"/>
              </a:lnSpc>
            </a:pPr>
            <a:r>
              <a:rPr lang="en-US" sz="3399">
                <a:solidFill>
                  <a:srgbClr val="000000"/>
                </a:solidFill>
                <a:latin typeface="Roboto"/>
              </a:rPr>
              <a:t>Real-time status updates of parking </a:t>
            </a:r>
          </a:p>
          <a:p>
            <a:pPr algn="l">
              <a:lnSpc>
                <a:spcPts val="4759"/>
              </a:lnSpc>
            </a:pPr>
            <a:r>
              <a:rPr lang="en-US" sz="3399">
                <a:solidFill>
                  <a:srgbClr val="000000"/>
                </a:solidFill>
                <a:latin typeface="Roboto"/>
              </a:rPr>
              <a:t>spaces in the app.</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121212"/>
        </a:solidFill>
        <a:effectLst/>
      </p:bgPr>
    </p:bg>
    <p:spTree>
      <p:nvGrpSpPr>
        <p:cNvPr id="1" name=""/>
        <p:cNvGrpSpPr/>
        <p:nvPr/>
      </p:nvGrpSpPr>
      <p:grpSpPr>
        <a:xfrm>
          <a:off x="0" y="0"/>
          <a:ext cx="0" cy="0"/>
          <a:chOff x="0" y="0"/>
          <a:chExt cx="0" cy="0"/>
        </a:xfrm>
      </p:grpSpPr>
      <p:grpSp>
        <p:nvGrpSpPr>
          <p:cNvPr id="2" name="Group 2"/>
          <p:cNvGrpSpPr/>
          <p:nvPr/>
        </p:nvGrpSpPr>
        <p:grpSpPr>
          <a:xfrm>
            <a:off x="8706016" y="87961"/>
            <a:ext cx="1209668" cy="1209668"/>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2CB82"/>
            </a:solidFill>
          </p:spPr>
        </p:sp>
        <p:sp>
          <p:nvSpPr>
            <p:cNvPr id="4" name="TextBox 4"/>
            <p:cNvSpPr txBox="1"/>
            <p:nvPr/>
          </p:nvSpPr>
          <p:spPr>
            <a:xfrm>
              <a:off x="76200" y="66675"/>
              <a:ext cx="660400" cy="669925"/>
            </a:xfrm>
            <a:prstGeom prst="rect">
              <a:avLst/>
            </a:prstGeom>
          </p:spPr>
          <p:txBody>
            <a:bodyPr lIns="50800" tIns="50800" rIns="50800" bIns="50800" rtlCol="0" anchor="ctr"/>
            <a:lstStyle/>
            <a:p>
              <a:pPr algn="ctr">
                <a:lnSpc>
                  <a:spcPts val="2700"/>
                </a:lnSpc>
              </a:pPr>
              <a:r>
                <a:rPr lang="en-US" sz="2250">
                  <a:solidFill>
                    <a:srgbClr val="000000"/>
                  </a:solidFill>
                  <a:latin typeface="HK Grotesk Semi-Bold"/>
                </a:rPr>
                <a:t>START</a:t>
              </a:r>
            </a:p>
          </p:txBody>
        </p:sp>
      </p:grpSp>
      <p:grpSp>
        <p:nvGrpSpPr>
          <p:cNvPr id="5" name="Group 5"/>
          <p:cNvGrpSpPr/>
          <p:nvPr/>
        </p:nvGrpSpPr>
        <p:grpSpPr>
          <a:xfrm>
            <a:off x="6995941" y="1803122"/>
            <a:ext cx="4629818" cy="1162779"/>
            <a:chOff x="0" y="0"/>
            <a:chExt cx="1219376" cy="306246"/>
          </a:xfrm>
        </p:grpSpPr>
        <p:sp>
          <p:nvSpPr>
            <p:cNvPr id="6" name="Freeform 6"/>
            <p:cNvSpPr/>
            <p:nvPr/>
          </p:nvSpPr>
          <p:spPr>
            <a:xfrm>
              <a:off x="0" y="0"/>
              <a:ext cx="1219376" cy="306246"/>
            </a:xfrm>
            <a:custGeom>
              <a:avLst/>
              <a:gdLst/>
              <a:ahLst/>
              <a:cxnLst/>
              <a:rect l="l" t="t" r="r" b="b"/>
              <a:pathLst>
                <a:path w="1219376" h="306246">
                  <a:moveTo>
                    <a:pt x="85282" y="0"/>
                  </a:moveTo>
                  <a:lnTo>
                    <a:pt x="1134094" y="0"/>
                  </a:lnTo>
                  <a:cubicBezTo>
                    <a:pt x="1181194" y="0"/>
                    <a:pt x="1219376" y="38182"/>
                    <a:pt x="1219376" y="85282"/>
                  </a:cubicBezTo>
                  <a:lnTo>
                    <a:pt x="1219376" y="220965"/>
                  </a:lnTo>
                  <a:cubicBezTo>
                    <a:pt x="1219376" y="268064"/>
                    <a:pt x="1181194" y="306246"/>
                    <a:pt x="1134094" y="306246"/>
                  </a:cubicBezTo>
                  <a:lnTo>
                    <a:pt x="85282" y="306246"/>
                  </a:lnTo>
                  <a:cubicBezTo>
                    <a:pt x="38182" y="306246"/>
                    <a:pt x="0" y="268064"/>
                    <a:pt x="0" y="220965"/>
                  </a:cubicBezTo>
                  <a:lnTo>
                    <a:pt x="0" y="85282"/>
                  </a:lnTo>
                  <a:cubicBezTo>
                    <a:pt x="0" y="38182"/>
                    <a:pt x="38182" y="0"/>
                    <a:pt x="85282" y="0"/>
                  </a:cubicBezTo>
                  <a:close/>
                </a:path>
              </a:pathLst>
            </a:custGeom>
            <a:solidFill>
              <a:srgbClr val="32CB82"/>
            </a:solidFill>
          </p:spPr>
        </p:sp>
        <p:sp>
          <p:nvSpPr>
            <p:cNvPr id="7" name="TextBox 7"/>
            <p:cNvSpPr txBox="1"/>
            <p:nvPr/>
          </p:nvSpPr>
          <p:spPr>
            <a:xfrm>
              <a:off x="0" y="-9525"/>
              <a:ext cx="1219376" cy="315771"/>
            </a:xfrm>
            <a:prstGeom prst="rect">
              <a:avLst/>
            </a:prstGeom>
          </p:spPr>
          <p:txBody>
            <a:bodyPr lIns="50800" tIns="50800" rIns="50800" bIns="50800" rtlCol="0" anchor="ctr"/>
            <a:lstStyle/>
            <a:p>
              <a:pPr algn="ctr">
                <a:lnSpc>
                  <a:spcPts val="2700"/>
                </a:lnSpc>
              </a:pPr>
              <a:r>
                <a:rPr lang="en-US" sz="2250">
                  <a:solidFill>
                    <a:srgbClr val="000000"/>
                  </a:solidFill>
                  <a:latin typeface="HK Grotesk Semi-Bold"/>
                </a:rPr>
                <a:t>APPLICATION AND SENSOR INITIALIZATION</a:t>
              </a:r>
            </a:p>
          </p:txBody>
        </p:sp>
      </p:grpSp>
      <p:sp>
        <p:nvSpPr>
          <p:cNvPr id="8" name="AutoShape 8"/>
          <p:cNvSpPr/>
          <p:nvPr/>
        </p:nvSpPr>
        <p:spPr>
          <a:xfrm flipH="1">
            <a:off x="9310850" y="1297629"/>
            <a:ext cx="0" cy="505493"/>
          </a:xfrm>
          <a:prstGeom prst="line">
            <a:avLst/>
          </a:prstGeom>
          <a:ln w="66675" cap="flat">
            <a:solidFill>
              <a:srgbClr val="FFFFFF"/>
            </a:solidFill>
            <a:prstDash val="solid"/>
            <a:headEnd type="none" w="sm" len="sm"/>
            <a:tailEnd type="triangle" w="lg" len="med"/>
          </a:ln>
        </p:spPr>
      </p:sp>
      <p:sp>
        <p:nvSpPr>
          <p:cNvPr id="9" name="AutoShape 9"/>
          <p:cNvSpPr/>
          <p:nvPr/>
        </p:nvSpPr>
        <p:spPr>
          <a:xfrm flipH="1">
            <a:off x="9277512" y="2965901"/>
            <a:ext cx="0" cy="505493"/>
          </a:xfrm>
          <a:prstGeom prst="line">
            <a:avLst/>
          </a:prstGeom>
          <a:ln w="66675" cap="flat">
            <a:solidFill>
              <a:srgbClr val="FFFFFF"/>
            </a:solidFill>
            <a:prstDash val="solid"/>
            <a:headEnd type="none" w="sm" len="sm"/>
            <a:tailEnd type="triangle" w="lg" len="med"/>
          </a:ln>
        </p:spPr>
      </p:sp>
      <p:sp>
        <p:nvSpPr>
          <p:cNvPr id="10" name="AutoShape 10"/>
          <p:cNvSpPr/>
          <p:nvPr/>
        </p:nvSpPr>
        <p:spPr>
          <a:xfrm flipH="1">
            <a:off x="6482561" y="4210020"/>
            <a:ext cx="1018873" cy="0"/>
          </a:xfrm>
          <a:prstGeom prst="line">
            <a:avLst/>
          </a:prstGeom>
          <a:ln w="66675" cap="flat">
            <a:solidFill>
              <a:srgbClr val="FFFFFF"/>
            </a:solidFill>
            <a:prstDash val="solid"/>
            <a:headEnd type="none" w="sm" len="sm"/>
            <a:tailEnd type="triangle" w="lg" len="med"/>
          </a:ln>
        </p:spPr>
      </p:sp>
      <p:sp>
        <p:nvSpPr>
          <p:cNvPr id="11" name="AutoShape 11"/>
          <p:cNvSpPr/>
          <p:nvPr/>
        </p:nvSpPr>
        <p:spPr>
          <a:xfrm>
            <a:off x="11120266" y="4210020"/>
            <a:ext cx="1018873" cy="0"/>
          </a:xfrm>
          <a:prstGeom prst="line">
            <a:avLst/>
          </a:prstGeom>
          <a:ln w="66675" cap="flat">
            <a:solidFill>
              <a:srgbClr val="FFFFFF"/>
            </a:solidFill>
            <a:prstDash val="solid"/>
            <a:headEnd type="none" w="sm" len="sm"/>
            <a:tailEnd type="triangle" w="lg" len="med"/>
          </a:ln>
        </p:spPr>
      </p:sp>
      <p:grpSp>
        <p:nvGrpSpPr>
          <p:cNvPr id="12" name="Group 12"/>
          <p:cNvGrpSpPr/>
          <p:nvPr/>
        </p:nvGrpSpPr>
        <p:grpSpPr>
          <a:xfrm>
            <a:off x="7379225" y="3471394"/>
            <a:ext cx="3796574" cy="1477251"/>
            <a:chOff x="0" y="0"/>
            <a:chExt cx="2088917" cy="812800"/>
          </a:xfrm>
        </p:grpSpPr>
        <p:sp>
          <p:nvSpPr>
            <p:cNvPr id="13" name="Freeform 13"/>
            <p:cNvSpPr/>
            <p:nvPr/>
          </p:nvSpPr>
          <p:spPr>
            <a:xfrm>
              <a:off x="0" y="0"/>
              <a:ext cx="2088917" cy="812800"/>
            </a:xfrm>
            <a:custGeom>
              <a:avLst/>
              <a:gdLst/>
              <a:ahLst/>
              <a:cxnLst/>
              <a:rect l="l" t="t" r="r" b="b"/>
              <a:pathLst>
                <a:path w="2088917" h="812800">
                  <a:moveTo>
                    <a:pt x="1044458" y="0"/>
                  </a:moveTo>
                  <a:lnTo>
                    <a:pt x="2088917" y="406400"/>
                  </a:lnTo>
                  <a:lnTo>
                    <a:pt x="1044458" y="812800"/>
                  </a:lnTo>
                  <a:lnTo>
                    <a:pt x="0" y="406400"/>
                  </a:lnTo>
                  <a:lnTo>
                    <a:pt x="1044458" y="0"/>
                  </a:lnTo>
                  <a:close/>
                </a:path>
              </a:pathLst>
            </a:custGeom>
            <a:solidFill>
              <a:srgbClr val="32CB82"/>
            </a:solidFill>
          </p:spPr>
        </p:sp>
        <p:sp>
          <p:nvSpPr>
            <p:cNvPr id="14" name="TextBox 14"/>
            <p:cNvSpPr txBox="1"/>
            <p:nvPr/>
          </p:nvSpPr>
          <p:spPr>
            <a:xfrm>
              <a:off x="359033" y="130175"/>
              <a:ext cx="1370852" cy="542925"/>
            </a:xfrm>
            <a:prstGeom prst="rect">
              <a:avLst/>
            </a:prstGeom>
          </p:spPr>
          <p:txBody>
            <a:bodyPr lIns="50800" tIns="50800" rIns="50800" bIns="50800" rtlCol="0" anchor="ctr"/>
            <a:lstStyle/>
            <a:p>
              <a:pPr algn="ctr">
                <a:lnSpc>
                  <a:spcPts val="2700"/>
                </a:lnSpc>
              </a:pPr>
              <a:r>
                <a:rPr lang="en-US" sz="2250">
                  <a:solidFill>
                    <a:srgbClr val="000000"/>
                  </a:solidFill>
                  <a:latin typeface="HK Grotesk Semi-Bold"/>
                </a:rPr>
                <a:t>FREE PARKING SPACE?</a:t>
              </a:r>
            </a:p>
          </p:txBody>
        </p:sp>
      </p:grpSp>
      <p:sp>
        <p:nvSpPr>
          <p:cNvPr id="15" name="TextBox 15"/>
          <p:cNvSpPr txBox="1"/>
          <p:nvPr/>
        </p:nvSpPr>
        <p:spPr>
          <a:xfrm>
            <a:off x="11226758" y="3494934"/>
            <a:ext cx="523756" cy="589915"/>
          </a:xfrm>
          <a:prstGeom prst="rect">
            <a:avLst/>
          </a:prstGeom>
        </p:spPr>
        <p:txBody>
          <a:bodyPr lIns="0" tIns="0" rIns="0" bIns="0" rtlCol="0" anchor="t">
            <a:spAutoFit/>
          </a:bodyPr>
          <a:lstStyle/>
          <a:p>
            <a:pPr algn="ctr">
              <a:lnSpc>
                <a:spcPts val="4759"/>
              </a:lnSpc>
            </a:pPr>
            <a:r>
              <a:rPr lang="en-US" sz="3399">
                <a:solidFill>
                  <a:srgbClr val="FFFFFF"/>
                </a:solidFill>
                <a:latin typeface="Abril Fatface"/>
              </a:rPr>
              <a:t>No</a:t>
            </a:r>
          </a:p>
        </p:txBody>
      </p:sp>
      <p:sp>
        <p:nvSpPr>
          <p:cNvPr id="16" name="TextBox 16"/>
          <p:cNvSpPr txBox="1"/>
          <p:nvPr/>
        </p:nvSpPr>
        <p:spPr>
          <a:xfrm>
            <a:off x="6865818" y="3494934"/>
            <a:ext cx="686991" cy="589915"/>
          </a:xfrm>
          <a:prstGeom prst="rect">
            <a:avLst/>
          </a:prstGeom>
        </p:spPr>
        <p:txBody>
          <a:bodyPr lIns="0" tIns="0" rIns="0" bIns="0" rtlCol="0" anchor="t">
            <a:spAutoFit/>
          </a:bodyPr>
          <a:lstStyle/>
          <a:p>
            <a:pPr algn="ctr">
              <a:lnSpc>
                <a:spcPts val="4759"/>
              </a:lnSpc>
            </a:pPr>
            <a:r>
              <a:rPr lang="en-US" sz="3399">
                <a:solidFill>
                  <a:srgbClr val="FFFFFF"/>
                </a:solidFill>
                <a:latin typeface="Abril Fatface"/>
              </a:rPr>
              <a:t>Yes</a:t>
            </a:r>
          </a:p>
        </p:txBody>
      </p:sp>
      <p:grpSp>
        <p:nvGrpSpPr>
          <p:cNvPr id="17" name="Group 17"/>
          <p:cNvGrpSpPr/>
          <p:nvPr/>
        </p:nvGrpSpPr>
        <p:grpSpPr>
          <a:xfrm>
            <a:off x="12085228" y="3627892"/>
            <a:ext cx="4629818" cy="1162779"/>
            <a:chOff x="0" y="0"/>
            <a:chExt cx="1219376" cy="306246"/>
          </a:xfrm>
        </p:grpSpPr>
        <p:sp>
          <p:nvSpPr>
            <p:cNvPr id="18" name="Freeform 18"/>
            <p:cNvSpPr/>
            <p:nvPr/>
          </p:nvSpPr>
          <p:spPr>
            <a:xfrm>
              <a:off x="0" y="0"/>
              <a:ext cx="1219376" cy="306246"/>
            </a:xfrm>
            <a:custGeom>
              <a:avLst/>
              <a:gdLst/>
              <a:ahLst/>
              <a:cxnLst/>
              <a:rect l="l" t="t" r="r" b="b"/>
              <a:pathLst>
                <a:path w="1219376" h="306246">
                  <a:moveTo>
                    <a:pt x="85282" y="0"/>
                  </a:moveTo>
                  <a:lnTo>
                    <a:pt x="1134094" y="0"/>
                  </a:lnTo>
                  <a:cubicBezTo>
                    <a:pt x="1181194" y="0"/>
                    <a:pt x="1219376" y="38182"/>
                    <a:pt x="1219376" y="85282"/>
                  </a:cubicBezTo>
                  <a:lnTo>
                    <a:pt x="1219376" y="220965"/>
                  </a:lnTo>
                  <a:cubicBezTo>
                    <a:pt x="1219376" y="268064"/>
                    <a:pt x="1181194" y="306246"/>
                    <a:pt x="1134094" y="306246"/>
                  </a:cubicBezTo>
                  <a:lnTo>
                    <a:pt x="85282" y="306246"/>
                  </a:lnTo>
                  <a:cubicBezTo>
                    <a:pt x="38182" y="306246"/>
                    <a:pt x="0" y="268064"/>
                    <a:pt x="0" y="220965"/>
                  </a:cubicBezTo>
                  <a:lnTo>
                    <a:pt x="0" y="85282"/>
                  </a:lnTo>
                  <a:cubicBezTo>
                    <a:pt x="0" y="38182"/>
                    <a:pt x="38182" y="0"/>
                    <a:pt x="85282" y="0"/>
                  </a:cubicBezTo>
                  <a:close/>
                </a:path>
              </a:pathLst>
            </a:custGeom>
            <a:solidFill>
              <a:srgbClr val="32CB82"/>
            </a:solidFill>
          </p:spPr>
        </p:sp>
        <p:sp>
          <p:nvSpPr>
            <p:cNvPr id="19" name="TextBox 19"/>
            <p:cNvSpPr txBox="1"/>
            <p:nvPr/>
          </p:nvSpPr>
          <p:spPr>
            <a:xfrm>
              <a:off x="0" y="-9525"/>
              <a:ext cx="1219376" cy="315771"/>
            </a:xfrm>
            <a:prstGeom prst="rect">
              <a:avLst/>
            </a:prstGeom>
          </p:spPr>
          <p:txBody>
            <a:bodyPr lIns="50800" tIns="50800" rIns="50800" bIns="50800" rtlCol="0" anchor="ctr"/>
            <a:lstStyle/>
            <a:p>
              <a:pPr algn="ctr">
                <a:lnSpc>
                  <a:spcPts val="2700"/>
                </a:lnSpc>
              </a:pPr>
              <a:r>
                <a:rPr lang="en-US" sz="2250">
                  <a:solidFill>
                    <a:srgbClr val="000000"/>
                  </a:solidFill>
                  <a:latin typeface="HK Grotesk Semi-Bold"/>
                </a:rPr>
                <a:t>PARKING SPACE DISAPPEARS</a:t>
              </a:r>
            </a:p>
          </p:txBody>
        </p:sp>
      </p:grpSp>
      <p:grpSp>
        <p:nvGrpSpPr>
          <p:cNvPr id="20" name="Group 20"/>
          <p:cNvGrpSpPr/>
          <p:nvPr/>
        </p:nvGrpSpPr>
        <p:grpSpPr>
          <a:xfrm>
            <a:off x="1852743" y="3628630"/>
            <a:ext cx="4629818" cy="1162779"/>
            <a:chOff x="0" y="0"/>
            <a:chExt cx="1219376" cy="306246"/>
          </a:xfrm>
        </p:grpSpPr>
        <p:sp>
          <p:nvSpPr>
            <p:cNvPr id="21" name="Freeform 21"/>
            <p:cNvSpPr/>
            <p:nvPr/>
          </p:nvSpPr>
          <p:spPr>
            <a:xfrm>
              <a:off x="0" y="0"/>
              <a:ext cx="1219376" cy="306246"/>
            </a:xfrm>
            <a:custGeom>
              <a:avLst/>
              <a:gdLst/>
              <a:ahLst/>
              <a:cxnLst/>
              <a:rect l="l" t="t" r="r" b="b"/>
              <a:pathLst>
                <a:path w="1219376" h="306246">
                  <a:moveTo>
                    <a:pt x="85282" y="0"/>
                  </a:moveTo>
                  <a:lnTo>
                    <a:pt x="1134094" y="0"/>
                  </a:lnTo>
                  <a:cubicBezTo>
                    <a:pt x="1181194" y="0"/>
                    <a:pt x="1219376" y="38182"/>
                    <a:pt x="1219376" y="85282"/>
                  </a:cubicBezTo>
                  <a:lnTo>
                    <a:pt x="1219376" y="220965"/>
                  </a:lnTo>
                  <a:cubicBezTo>
                    <a:pt x="1219376" y="268064"/>
                    <a:pt x="1181194" y="306246"/>
                    <a:pt x="1134094" y="306246"/>
                  </a:cubicBezTo>
                  <a:lnTo>
                    <a:pt x="85282" y="306246"/>
                  </a:lnTo>
                  <a:cubicBezTo>
                    <a:pt x="38182" y="306246"/>
                    <a:pt x="0" y="268064"/>
                    <a:pt x="0" y="220965"/>
                  </a:cubicBezTo>
                  <a:lnTo>
                    <a:pt x="0" y="85282"/>
                  </a:lnTo>
                  <a:cubicBezTo>
                    <a:pt x="0" y="38182"/>
                    <a:pt x="38182" y="0"/>
                    <a:pt x="85282" y="0"/>
                  </a:cubicBezTo>
                  <a:close/>
                </a:path>
              </a:pathLst>
            </a:custGeom>
            <a:solidFill>
              <a:srgbClr val="32CB82"/>
            </a:solidFill>
          </p:spPr>
        </p:sp>
        <p:sp>
          <p:nvSpPr>
            <p:cNvPr id="22" name="TextBox 22"/>
            <p:cNvSpPr txBox="1"/>
            <p:nvPr/>
          </p:nvSpPr>
          <p:spPr>
            <a:xfrm>
              <a:off x="0" y="-9525"/>
              <a:ext cx="1219376" cy="315771"/>
            </a:xfrm>
            <a:prstGeom prst="rect">
              <a:avLst/>
            </a:prstGeom>
          </p:spPr>
          <p:txBody>
            <a:bodyPr lIns="50800" tIns="50800" rIns="50800" bIns="50800" rtlCol="0" anchor="ctr"/>
            <a:lstStyle/>
            <a:p>
              <a:pPr algn="ctr">
                <a:lnSpc>
                  <a:spcPts val="2700"/>
                </a:lnSpc>
              </a:pPr>
              <a:r>
                <a:rPr lang="en-US" sz="2250">
                  <a:solidFill>
                    <a:srgbClr val="000000"/>
                  </a:solidFill>
                  <a:latin typeface="HK Grotesk Semi-Bold"/>
                </a:rPr>
                <a:t>PARKING SPACE APPEARS</a:t>
              </a:r>
            </a:p>
          </p:txBody>
        </p:sp>
      </p:grpSp>
      <p:sp>
        <p:nvSpPr>
          <p:cNvPr id="23" name="AutoShape 23"/>
          <p:cNvSpPr/>
          <p:nvPr/>
        </p:nvSpPr>
        <p:spPr>
          <a:xfrm flipH="1">
            <a:off x="4167652" y="4791409"/>
            <a:ext cx="0" cy="1505388"/>
          </a:xfrm>
          <a:prstGeom prst="line">
            <a:avLst/>
          </a:prstGeom>
          <a:ln w="66675" cap="flat">
            <a:solidFill>
              <a:srgbClr val="FFFFFF"/>
            </a:solidFill>
            <a:prstDash val="solid"/>
            <a:headEnd type="none" w="sm" len="sm"/>
            <a:tailEnd type="none" w="sm" len="sm"/>
          </a:ln>
        </p:spPr>
      </p:sp>
      <p:sp>
        <p:nvSpPr>
          <p:cNvPr id="24" name="AutoShape 24"/>
          <p:cNvSpPr/>
          <p:nvPr/>
        </p:nvSpPr>
        <p:spPr>
          <a:xfrm flipH="1">
            <a:off x="14400137" y="4790671"/>
            <a:ext cx="0" cy="1506126"/>
          </a:xfrm>
          <a:prstGeom prst="line">
            <a:avLst/>
          </a:prstGeom>
          <a:ln w="66675" cap="flat">
            <a:solidFill>
              <a:srgbClr val="FFFFFF"/>
            </a:solidFill>
            <a:prstDash val="solid"/>
            <a:headEnd type="none" w="sm" len="sm"/>
            <a:tailEnd type="none" w="sm" len="sm"/>
          </a:ln>
        </p:spPr>
      </p:sp>
      <p:grpSp>
        <p:nvGrpSpPr>
          <p:cNvPr id="25" name="Group 25"/>
          <p:cNvGrpSpPr/>
          <p:nvPr/>
        </p:nvGrpSpPr>
        <p:grpSpPr>
          <a:xfrm>
            <a:off x="6962603" y="5653495"/>
            <a:ext cx="4629818" cy="1162779"/>
            <a:chOff x="0" y="0"/>
            <a:chExt cx="1219376" cy="306246"/>
          </a:xfrm>
        </p:grpSpPr>
        <p:sp>
          <p:nvSpPr>
            <p:cNvPr id="26" name="Freeform 26"/>
            <p:cNvSpPr/>
            <p:nvPr/>
          </p:nvSpPr>
          <p:spPr>
            <a:xfrm>
              <a:off x="0" y="0"/>
              <a:ext cx="1219376" cy="306246"/>
            </a:xfrm>
            <a:custGeom>
              <a:avLst/>
              <a:gdLst/>
              <a:ahLst/>
              <a:cxnLst/>
              <a:rect l="l" t="t" r="r" b="b"/>
              <a:pathLst>
                <a:path w="1219376" h="306246">
                  <a:moveTo>
                    <a:pt x="85282" y="0"/>
                  </a:moveTo>
                  <a:lnTo>
                    <a:pt x="1134094" y="0"/>
                  </a:lnTo>
                  <a:cubicBezTo>
                    <a:pt x="1181194" y="0"/>
                    <a:pt x="1219376" y="38182"/>
                    <a:pt x="1219376" y="85282"/>
                  </a:cubicBezTo>
                  <a:lnTo>
                    <a:pt x="1219376" y="220965"/>
                  </a:lnTo>
                  <a:cubicBezTo>
                    <a:pt x="1219376" y="268064"/>
                    <a:pt x="1181194" y="306246"/>
                    <a:pt x="1134094" y="306246"/>
                  </a:cubicBezTo>
                  <a:lnTo>
                    <a:pt x="85282" y="306246"/>
                  </a:lnTo>
                  <a:cubicBezTo>
                    <a:pt x="38182" y="306246"/>
                    <a:pt x="0" y="268064"/>
                    <a:pt x="0" y="220965"/>
                  </a:cubicBezTo>
                  <a:lnTo>
                    <a:pt x="0" y="85282"/>
                  </a:lnTo>
                  <a:cubicBezTo>
                    <a:pt x="0" y="38182"/>
                    <a:pt x="38182" y="0"/>
                    <a:pt x="85282" y="0"/>
                  </a:cubicBezTo>
                  <a:close/>
                </a:path>
              </a:pathLst>
            </a:custGeom>
            <a:solidFill>
              <a:srgbClr val="32CB82"/>
            </a:solidFill>
          </p:spPr>
        </p:sp>
        <p:sp>
          <p:nvSpPr>
            <p:cNvPr id="27" name="TextBox 27"/>
            <p:cNvSpPr txBox="1"/>
            <p:nvPr/>
          </p:nvSpPr>
          <p:spPr>
            <a:xfrm>
              <a:off x="0" y="-9525"/>
              <a:ext cx="1219376" cy="315771"/>
            </a:xfrm>
            <a:prstGeom prst="rect">
              <a:avLst/>
            </a:prstGeom>
          </p:spPr>
          <p:txBody>
            <a:bodyPr lIns="50800" tIns="50800" rIns="50800" bIns="50800" rtlCol="0" anchor="ctr"/>
            <a:lstStyle/>
            <a:p>
              <a:pPr algn="ctr">
                <a:lnSpc>
                  <a:spcPts val="2700"/>
                </a:lnSpc>
              </a:pPr>
              <a:r>
                <a:rPr lang="en-US" sz="2250">
                  <a:solidFill>
                    <a:srgbClr val="000000"/>
                  </a:solidFill>
                  <a:latin typeface="HK Grotesk Semi-Bold"/>
                </a:rPr>
                <a:t>DATA UPDATE</a:t>
              </a:r>
            </a:p>
          </p:txBody>
        </p:sp>
      </p:grpSp>
      <p:sp>
        <p:nvSpPr>
          <p:cNvPr id="28" name="AutoShape 28"/>
          <p:cNvSpPr/>
          <p:nvPr/>
        </p:nvSpPr>
        <p:spPr>
          <a:xfrm>
            <a:off x="4167652" y="6268222"/>
            <a:ext cx="2841053" cy="0"/>
          </a:xfrm>
          <a:prstGeom prst="line">
            <a:avLst/>
          </a:prstGeom>
          <a:ln w="66675" cap="flat">
            <a:solidFill>
              <a:srgbClr val="FFFFFF"/>
            </a:solidFill>
            <a:prstDash val="solid"/>
            <a:headEnd type="none" w="sm" len="sm"/>
            <a:tailEnd type="triangle" w="lg" len="med"/>
          </a:ln>
        </p:spPr>
      </p:sp>
      <p:sp>
        <p:nvSpPr>
          <p:cNvPr id="29" name="AutoShape 29"/>
          <p:cNvSpPr/>
          <p:nvPr/>
        </p:nvSpPr>
        <p:spPr>
          <a:xfrm flipH="1">
            <a:off x="11592421" y="6296797"/>
            <a:ext cx="2841053" cy="0"/>
          </a:xfrm>
          <a:prstGeom prst="line">
            <a:avLst/>
          </a:prstGeom>
          <a:ln w="66675" cap="flat">
            <a:solidFill>
              <a:srgbClr val="FFFFFF"/>
            </a:solidFill>
            <a:prstDash val="solid"/>
            <a:headEnd type="none" w="sm" len="sm"/>
            <a:tailEnd type="triangle" w="lg" len="med"/>
          </a:ln>
        </p:spPr>
      </p:sp>
      <p:grpSp>
        <p:nvGrpSpPr>
          <p:cNvPr id="30" name="Group 30"/>
          <p:cNvGrpSpPr/>
          <p:nvPr/>
        </p:nvGrpSpPr>
        <p:grpSpPr>
          <a:xfrm>
            <a:off x="7008705" y="7321099"/>
            <a:ext cx="4583716" cy="1162779"/>
            <a:chOff x="0" y="0"/>
            <a:chExt cx="1207234" cy="306246"/>
          </a:xfrm>
        </p:grpSpPr>
        <p:sp>
          <p:nvSpPr>
            <p:cNvPr id="31" name="Freeform 31"/>
            <p:cNvSpPr/>
            <p:nvPr/>
          </p:nvSpPr>
          <p:spPr>
            <a:xfrm>
              <a:off x="0" y="0"/>
              <a:ext cx="1207234" cy="306246"/>
            </a:xfrm>
            <a:custGeom>
              <a:avLst/>
              <a:gdLst/>
              <a:ahLst/>
              <a:cxnLst/>
              <a:rect l="l" t="t" r="r" b="b"/>
              <a:pathLst>
                <a:path w="1207234" h="306246">
                  <a:moveTo>
                    <a:pt x="86139" y="0"/>
                  </a:moveTo>
                  <a:lnTo>
                    <a:pt x="1121095" y="0"/>
                  </a:lnTo>
                  <a:cubicBezTo>
                    <a:pt x="1168668" y="0"/>
                    <a:pt x="1207234" y="38566"/>
                    <a:pt x="1207234" y="86139"/>
                  </a:cubicBezTo>
                  <a:lnTo>
                    <a:pt x="1207234" y="220107"/>
                  </a:lnTo>
                  <a:cubicBezTo>
                    <a:pt x="1207234" y="242953"/>
                    <a:pt x="1198159" y="264862"/>
                    <a:pt x="1182004" y="281017"/>
                  </a:cubicBezTo>
                  <a:cubicBezTo>
                    <a:pt x="1165850" y="297171"/>
                    <a:pt x="1143940" y="306246"/>
                    <a:pt x="1121095" y="306246"/>
                  </a:cubicBezTo>
                  <a:lnTo>
                    <a:pt x="86139" y="306246"/>
                  </a:lnTo>
                  <a:cubicBezTo>
                    <a:pt x="63294" y="306246"/>
                    <a:pt x="41384" y="297171"/>
                    <a:pt x="25230" y="281017"/>
                  </a:cubicBezTo>
                  <a:cubicBezTo>
                    <a:pt x="9075" y="264862"/>
                    <a:pt x="0" y="242953"/>
                    <a:pt x="0" y="220107"/>
                  </a:cubicBezTo>
                  <a:lnTo>
                    <a:pt x="0" y="86139"/>
                  </a:lnTo>
                  <a:cubicBezTo>
                    <a:pt x="0" y="63294"/>
                    <a:pt x="9075" y="41384"/>
                    <a:pt x="25230" y="25230"/>
                  </a:cubicBezTo>
                  <a:cubicBezTo>
                    <a:pt x="41384" y="9075"/>
                    <a:pt x="63294" y="0"/>
                    <a:pt x="86139" y="0"/>
                  </a:cubicBezTo>
                  <a:close/>
                </a:path>
              </a:pathLst>
            </a:custGeom>
            <a:solidFill>
              <a:srgbClr val="32CB82"/>
            </a:solidFill>
          </p:spPr>
        </p:sp>
        <p:sp>
          <p:nvSpPr>
            <p:cNvPr id="32" name="TextBox 32"/>
            <p:cNvSpPr txBox="1"/>
            <p:nvPr/>
          </p:nvSpPr>
          <p:spPr>
            <a:xfrm>
              <a:off x="0" y="-9525"/>
              <a:ext cx="1207234" cy="315771"/>
            </a:xfrm>
            <a:prstGeom prst="rect">
              <a:avLst/>
            </a:prstGeom>
          </p:spPr>
          <p:txBody>
            <a:bodyPr lIns="50800" tIns="50800" rIns="50800" bIns="50800" rtlCol="0" anchor="ctr"/>
            <a:lstStyle/>
            <a:p>
              <a:pPr algn="ctr">
                <a:lnSpc>
                  <a:spcPts val="2700"/>
                </a:lnSpc>
              </a:pPr>
              <a:r>
                <a:rPr lang="en-US" sz="2250">
                  <a:solidFill>
                    <a:srgbClr val="000000"/>
                  </a:solidFill>
                  <a:latin typeface="HK Grotesk Semi-Bold"/>
                </a:rPr>
                <a:t>SYNCHRONIZES DATA </a:t>
              </a:r>
            </a:p>
            <a:p>
              <a:pPr algn="ctr">
                <a:lnSpc>
                  <a:spcPts val="2700"/>
                </a:lnSpc>
              </a:pPr>
              <a:r>
                <a:rPr lang="en-US" sz="2250">
                  <a:solidFill>
                    <a:srgbClr val="000000"/>
                  </a:solidFill>
                  <a:latin typeface="HK Grotesk Semi-Bold"/>
                </a:rPr>
                <a:t>WITH THE APP</a:t>
              </a:r>
            </a:p>
          </p:txBody>
        </p:sp>
      </p:grpSp>
      <p:sp>
        <p:nvSpPr>
          <p:cNvPr id="33" name="AutoShape 33"/>
          <p:cNvSpPr/>
          <p:nvPr/>
        </p:nvSpPr>
        <p:spPr>
          <a:xfrm flipH="1">
            <a:off x="9519901" y="6816274"/>
            <a:ext cx="0" cy="505493"/>
          </a:xfrm>
          <a:prstGeom prst="line">
            <a:avLst/>
          </a:prstGeom>
          <a:ln w="66675" cap="flat">
            <a:solidFill>
              <a:srgbClr val="FFFFFF"/>
            </a:solidFill>
            <a:prstDash val="solid"/>
            <a:headEnd type="none" w="sm" len="sm"/>
            <a:tailEnd type="triangle" w="lg" len="med"/>
          </a:ln>
        </p:spPr>
      </p:sp>
      <p:sp>
        <p:nvSpPr>
          <p:cNvPr id="34" name="AutoShape 34"/>
          <p:cNvSpPr/>
          <p:nvPr/>
        </p:nvSpPr>
        <p:spPr>
          <a:xfrm flipH="1">
            <a:off x="9519901" y="8483878"/>
            <a:ext cx="0" cy="505493"/>
          </a:xfrm>
          <a:prstGeom prst="line">
            <a:avLst/>
          </a:prstGeom>
          <a:ln w="66675" cap="flat">
            <a:solidFill>
              <a:srgbClr val="FFFFFF"/>
            </a:solidFill>
            <a:prstDash val="solid"/>
            <a:headEnd type="none" w="sm" len="sm"/>
            <a:tailEnd type="triangle" w="lg" len="med"/>
          </a:ln>
        </p:spPr>
      </p:sp>
      <p:grpSp>
        <p:nvGrpSpPr>
          <p:cNvPr id="35" name="Group 35"/>
          <p:cNvGrpSpPr/>
          <p:nvPr/>
        </p:nvGrpSpPr>
        <p:grpSpPr>
          <a:xfrm>
            <a:off x="8915067" y="8989371"/>
            <a:ext cx="1209668" cy="1209668"/>
            <a:chOff x="0" y="0"/>
            <a:chExt cx="812800" cy="812800"/>
          </a:xfrm>
        </p:grpSpPr>
        <p:sp>
          <p:nvSpPr>
            <p:cNvPr id="36" name="Freeform 3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32CB82"/>
            </a:solidFill>
          </p:spPr>
        </p:sp>
        <p:sp>
          <p:nvSpPr>
            <p:cNvPr id="37" name="TextBox 37"/>
            <p:cNvSpPr txBox="1"/>
            <p:nvPr/>
          </p:nvSpPr>
          <p:spPr>
            <a:xfrm>
              <a:off x="76200" y="66675"/>
              <a:ext cx="660400" cy="669925"/>
            </a:xfrm>
            <a:prstGeom prst="rect">
              <a:avLst/>
            </a:prstGeom>
          </p:spPr>
          <p:txBody>
            <a:bodyPr lIns="50800" tIns="50800" rIns="50800" bIns="50800" rtlCol="0" anchor="ctr"/>
            <a:lstStyle/>
            <a:p>
              <a:pPr algn="ctr">
                <a:lnSpc>
                  <a:spcPts val="2700"/>
                </a:lnSpc>
              </a:pPr>
              <a:r>
                <a:rPr lang="en-US" sz="2250">
                  <a:solidFill>
                    <a:srgbClr val="000000"/>
                  </a:solidFill>
                  <a:latin typeface="HK Grotesk Semi-Bold"/>
                </a:rPr>
                <a:t>STOP</a:t>
              </a:r>
            </a:p>
          </p:txBody>
        </p:sp>
      </p:grpSp>
      <p:sp>
        <p:nvSpPr>
          <p:cNvPr id="38" name="AutoShape 38"/>
          <p:cNvSpPr/>
          <p:nvPr/>
        </p:nvSpPr>
        <p:spPr>
          <a:xfrm>
            <a:off x="1606291" y="7902489"/>
            <a:ext cx="5402414" cy="0"/>
          </a:xfrm>
          <a:prstGeom prst="line">
            <a:avLst/>
          </a:prstGeom>
          <a:ln w="66675" cap="flat">
            <a:solidFill>
              <a:srgbClr val="FFFFFF"/>
            </a:solidFill>
            <a:prstDash val="solid"/>
            <a:headEnd type="none" w="sm" len="sm"/>
            <a:tailEnd type="none" w="sm" len="sm"/>
          </a:ln>
        </p:spPr>
      </p:sp>
      <p:sp>
        <p:nvSpPr>
          <p:cNvPr id="39" name="AutoShape 39"/>
          <p:cNvSpPr/>
          <p:nvPr/>
        </p:nvSpPr>
        <p:spPr>
          <a:xfrm flipV="1">
            <a:off x="1606291" y="3104260"/>
            <a:ext cx="0" cy="4831566"/>
          </a:xfrm>
          <a:prstGeom prst="line">
            <a:avLst/>
          </a:prstGeom>
          <a:ln w="66675" cap="flat">
            <a:solidFill>
              <a:srgbClr val="FFFFFF"/>
            </a:solidFill>
            <a:prstDash val="solid"/>
            <a:headEnd type="none" w="sm" len="sm"/>
            <a:tailEnd type="none" w="sm" len="sm"/>
          </a:ln>
        </p:spPr>
      </p:sp>
      <p:sp>
        <p:nvSpPr>
          <p:cNvPr id="40" name="AutoShape 40"/>
          <p:cNvSpPr/>
          <p:nvPr/>
        </p:nvSpPr>
        <p:spPr>
          <a:xfrm>
            <a:off x="1606291" y="3104260"/>
            <a:ext cx="7671077" cy="33337"/>
          </a:xfrm>
          <a:prstGeom prst="line">
            <a:avLst/>
          </a:prstGeom>
          <a:ln w="66675" cap="flat">
            <a:solidFill>
              <a:srgbClr val="FFFFFF"/>
            </a:solidFill>
            <a:prstDash val="solid"/>
            <a:headEnd type="none" w="sm" len="sm"/>
            <a:tailEnd type="triangle" w="lg" len="med"/>
          </a:ln>
        </p:spPr>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67DB7D"/>
        </a:solidFill>
        <a:effectLst/>
      </p:bgPr>
    </p:bg>
    <p:spTree>
      <p:nvGrpSpPr>
        <p:cNvPr id="1" name=""/>
        <p:cNvGrpSpPr/>
        <p:nvPr/>
      </p:nvGrpSpPr>
      <p:grpSpPr>
        <a:xfrm>
          <a:off x="0" y="0"/>
          <a:ext cx="0" cy="0"/>
          <a:chOff x="0" y="0"/>
          <a:chExt cx="0" cy="0"/>
        </a:xfrm>
      </p:grpSpPr>
      <p:grpSp>
        <p:nvGrpSpPr>
          <p:cNvPr id="2" name="Group 2"/>
          <p:cNvGrpSpPr/>
          <p:nvPr/>
        </p:nvGrpSpPr>
        <p:grpSpPr>
          <a:xfrm>
            <a:off x="8991600" y="1028700"/>
            <a:ext cx="8267700" cy="8058150"/>
            <a:chOff x="0" y="0"/>
            <a:chExt cx="2796728" cy="2725843"/>
          </a:xfrm>
        </p:grpSpPr>
        <p:sp>
          <p:nvSpPr>
            <p:cNvPr id="3" name="Freeform 3"/>
            <p:cNvSpPr/>
            <p:nvPr/>
          </p:nvSpPr>
          <p:spPr>
            <a:xfrm>
              <a:off x="0" y="0"/>
              <a:ext cx="2796728" cy="2725844"/>
            </a:xfrm>
            <a:custGeom>
              <a:avLst/>
              <a:gdLst/>
              <a:ahLst/>
              <a:cxnLst/>
              <a:rect l="l" t="t" r="r" b="b"/>
              <a:pathLst>
                <a:path w="2796728" h="2725844">
                  <a:moveTo>
                    <a:pt x="2672268" y="2725843"/>
                  </a:moveTo>
                  <a:lnTo>
                    <a:pt x="124460" y="2725843"/>
                  </a:lnTo>
                  <a:cubicBezTo>
                    <a:pt x="55880" y="2725843"/>
                    <a:pt x="0" y="2669963"/>
                    <a:pt x="0" y="2601383"/>
                  </a:cubicBezTo>
                  <a:lnTo>
                    <a:pt x="0" y="124460"/>
                  </a:lnTo>
                  <a:cubicBezTo>
                    <a:pt x="0" y="55880"/>
                    <a:pt x="55880" y="0"/>
                    <a:pt x="124460" y="0"/>
                  </a:cubicBezTo>
                  <a:lnTo>
                    <a:pt x="2672268" y="0"/>
                  </a:lnTo>
                  <a:cubicBezTo>
                    <a:pt x="2740848" y="0"/>
                    <a:pt x="2796728" y="55880"/>
                    <a:pt x="2796728" y="124460"/>
                  </a:cubicBezTo>
                  <a:lnTo>
                    <a:pt x="2796728" y="2601383"/>
                  </a:lnTo>
                  <a:cubicBezTo>
                    <a:pt x="2796728" y="2669963"/>
                    <a:pt x="2740848" y="2725844"/>
                    <a:pt x="2672268" y="2725844"/>
                  </a:cubicBezTo>
                  <a:close/>
                </a:path>
              </a:pathLst>
            </a:custGeom>
            <a:solidFill>
              <a:srgbClr val="FFFFFF"/>
            </a:solidFill>
          </p:spPr>
        </p:sp>
      </p:grpSp>
      <p:sp>
        <p:nvSpPr>
          <p:cNvPr id="4" name="Freeform 4"/>
          <p:cNvSpPr/>
          <p:nvPr/>
        </p:nvSpPr>
        <p:spPr>
          <a:xfrm>
            <a:off x="-713249" y="1880315"/>
            <a:ext cx="6526370" cy="6526370"/>
          </a:xfrm>
          <a:custGeom>
            <a:avLst/>
            <a:gdLst/>
            <a:ahLst/>
            <a:cxnLst/>
            <a:rect l="l" t="t" r="r" b="b"/>
            <a:pathLst>
              <a:path w="6526370" h="6526370">
                <a:moveTo>
                  <a:pt x="0" y="0"/>
                </a:moveTo>
                <a:lnTo>
                  <a:pt x="6526370" y="0"/>
                </a:lnTo>
                <a:lnTo>
                  <a:pt x="6526370" y="6526370"/>
                </a:lnTo>
                <a:lnTo>
                  <a:pt x="0" y="6526370"/>
                </a:lnTo>
                <a:lnTo>
                  <a:pt x="0" y="0"/>
                </a:lnTo>
                <a:close/>
              </a:path>
            </a:pathLst>
          </a:custGeom>
          <a:blipFill>
            <a:blip r:embed="rId2"/>
            <a:stretch>
              <a:fillRect/>
            </a:stretch>
          </a:blipFill>
        </p:spPr>
      </p:sp>
      <p:sp>
        <p:nvSpPr>
          <p:cNvPr id="5" name="Freeform 5"/>
          <p:cNvSpPr/>
          <p:nvPr/>
        </p:nvSpPr>
        <p:spPr>
          <a:xfrm>
            <a:off x="2314356" y="4556642"/>
            <a:ext cx="6356958" cy="6356958"/>
          </a:xfrm>
          <a:custGeom>
            <a:avLst/>
            <a:gdLst/>
            <a:ahLst/>
            <a:cxnLst/>
            <a:rect l="l" t="t" r="r" b="b"/>
            <a:pathLst>
              <a:path w="6356958" h="6356958">
                <a:moveTo>
                  <a:pt x="0" y="0"/>
                </a:moveTo>
                <a:lnTo>
                  <a:pt x="6356958" y="0"/>
                </a:lnTo>
                <a:lnTo>
                  <a:pt x="6356958" y="6356958"/>
                </a:lnTo>
                <a:lnTo>
                  <a:pt x="0" y="6356958"/>
                </a:lnTo>
                <a:lnTo>
                  <a:pt x="0" y="0"/>
                </a:lnTo>
                <a:close/>
              </a:path>
            </a:pathLst>
          </a:custGeom>
          <a:blipFill>
            <a:blip r:embed="rId3"/>
            <a:stretch>
              <a:fillRect/>
            </a:stretch>
          </a:blipFill>
        </p:spPr>
      </p:sp>
      <p:sp>
        <p:nvSpPr>
          <p:cNvPr id="6" name="TextBox 6"/>
          <p:cNvSpPr txBox="1"/>
          <p:nvPr/>
        </p:nvSpPr>
        <p:spPr>
          <a:xfrm>
            <a:off x="1591955" y="1808005"/>
            <a:ext cx="4166518" cy="1838325"/>
          </a:xfrm>
          <a:prstGeom prst="rect">
            <a:avLst/>
          </a:prstGeom>
        </p:spPr>
        <p:txBody>
          <a:bodyPr lIns="0" tIns="0" rIns="0" bIns="0" rtlCol="0" anchor="t">
            <a:spAutoFit/>
          </a:bodyPr>
          <a:lstStyle/>
          <a:p>
            <a:pPr algn="l">
              <a:lnSpc>
                <a:spcPts val="7200"/>
              </a:lnSpc>
            </a:pPr>
            <a:r>
              <a:rPr lang="en-US" sz="6000">
                <a:solidFill>
                  <a:srgbClr val="FFFFFF"/>
                </a:solidFill>
                <a:latin typeface="HK Grotesk Bold"/>
              </a:rPr>
              <a:t>Ideal sensor placement</a:t>
            </a:r>
          </a:p>
        </p:txBody>
      </p:sp>
      <p:sp>
        <p:nvSpPr>
          <p:cNvPr id="7" name="TextBox 7"/>
          <p:cNvSpPr txBox="1"/>
          <p:nvPr/>
        </p:nvSpPr>
        <p:spPr>
          <a:xfrm>
            <a:off x="9517109" y="1629264"/>
            <a:ext cx="7216681" cy="406400"/>
          </a:xfrm>
          <a:prstGeom prst="rect">
            <a:avLst/>
          </a:prstGeom>
        </p:spPr>
        <p:txBody>
          <a:bodyPr lIns="0" tIns="0" rIns="0" bIns="0" rtlCol="0" anchor="t">
            <a:spAutoFit/>
          </a:bodyPr>
          <a:lstStyle/>
          <a:p>
            <a:pPr algn="l">
              <a:lnSpc>
                <a:spcPts val="3325"/>
              </a:lnSpc>
            </a:pPr>
            <a:r>
              <a:rPr lang="en-US" sz="2375">
                <a:solidFill>
                  <a:srgbClr val="67DB7D"/>
                </a:solidFill>
                <a:latin typeface="HK Grotesk Semi-Bold"/>
              </a:rPr>
              <a:t>IN FRONT</a:t>
            </a:r>
          </a:p>
        </p:txBody>
      </p:sp>
      <p:sp>
        <p:nvSpPr>
          <p:cNvPr id="8" name="TextBox 8"/>
          <p:cNvSpPr txBox="1"/>
          <p:nvPr/>
        </p:nvSpPr>
        <p:spPr>
          <a:xfrm>
            <a:off x="9517109" y="2093755"/>
            <a:ext cx="7216681" cy="1028700"/>
          </a:xfrm>
          <a:prstGeom prst="rect">
            <a:avLst/>
          </a:prstGeom>
        </p:spPr>
        <p:txBody>
          <a:bodyPr lIns="0" tIns="0" rIns="0" bIns="0" rtlCol="0" anchor="t">
            <a:spAutoFit/>
          </a:bodyPr>
          <a:lstStyle/>
          <a:p>
            <a:pPr algn="l">
              <a:lnSpc>
                <a:spcPts val="2580"/>
              </a:lnSpc>
              <a:spcBef>
                <a:spcPct val="0"/>
              </a:spcBef>
            </a:pPr>
            <a:r>
              <a:rPr lang="en-US" sz="2150">
                <a:solidFill>
                  <a:srgbClr val="000000"/>
                </a:solidFill>
                <a:latin typeface="Agrandir"/>
              </a:rPr>
              <a:t>Quickly detects vehicles entering the parking space, provides accurate monitoring of parking space occupancy.</a:t>
            </a:r>
          </a:p>
        </p:txBody>
      </p:sp>
      <p:sp>
        <p:nvSpPr>
          <p:cNvPr id="9" name="TextBox 9"/>
          <p:cNvSpPr txBox="1"/>
          <p:nvPr/>
        </p:nvSpPr>
        <p:spPr>
          <a:xfrm>
            <a:off x="9517109" y="3741757"/>
            <a:ext cx="7216681" cy="406400"/>
          </a:xfrm>
          <a:prstGeom prst="rect">
            <a:avLst/>
          </a:prstGeom>
        </p:spPr>
        <p:txBody>
          <a:bodyPr lIns="0" tIns="0" rIns="0" bIns="0" rtlCol="0" anchor="t">
            <a:spAutoFit/>
          </a:bodyPr>
          <a:lstStyle/>
          <a:p>
            <a:pPr algn="l">
              <a:lnSpc>
                <a:spcPts val="3325"/>
              </a:lnSpc>
            </a:pPr>
            <a:r>
              <a:rPr lang="en-US" sz="2375">
                <a:solidFill>
                  <a:srgbClr val="67DB7D"/>
                </a:solidFill>
                <a:latin typeface="HK Grotesk Semi-Bold"/>
              </a:rPr>
              <a:t>ON THE SIDE</a:t>
            </a:r>
          </a:p>
        </p:txBody>
      </p:sp>
      <p:sp>
        <p:nvSpPr>
          <p:cNvPr id="10" name="TextBox 10"/>
          <p:cNvSpPr txBox="1"/>
          <p:nvPr/>
        </p:nvSpPr>
        <p:spPr>
          <a:xfrm>
            <a:off x="9517109" y="4205307"/>
            <a:ext cx="7216681" cy="1352550"/>
          </a:xfrm>
          <a:prstGeom prst="rect">
            <a:avLst/>
          </a:prstGeom>
        </p:spPr>
        <p:txBody>
          <a:bodyPr lIns="0" tIns="0" rIns="0" bIns="0" rtlCol="0" anchor="t">
            <a:spAutoFit/>
          </a:bodyPr>
          <a:lstStyle/>
          <a:p>
            <a:pPr algn="l">
              <a:lnSpc>
                <a:spcPts val="2580"/>
              </a:lnSpc>
              <a:spcBef>
                <a:spcPct val="0"/>
              </a:spcBef>
            </a:pPr>
            <a:r>
              <a:rPr lang="en-US" sz="2150">
                <a:solidFill>
                  <a:srgbClr val="000000"/>
                </a:solidFill>
                <a:latin typeface="Agrandir"/>
              </a:rPr>
              <a:t>Detects if a vehicle is completely occupying the parking space or if there are parts of the vehicle that exceed the limits of the parking space, giving a clear picture of availability, essential for parallel parking</a:t>
            </a:r>
          </a:p>
        </p:txBody>
      </p:sp>
      <p:sp>
        <p:nvSpPr>
          <p:cNvPr id="11" name="TextBox 11"/>
          <p:cNvSpPr txBox="1"/>
          <p:nvPr/>
        </p:nvSpPr>
        <p:spPr>
          <a:xfrm>
            <a:off x="9517109" y="6180697"/>
            <a:ext cx="7216681" cy="406400"/>
          </a:xfrm>
          <a:prstGeom prst="rect">
            <a:avLst/>
          </a:prstGeom>
        </p:spPr>
        <p:txBody>
          <a:bodyPr lIns="0" tIns="0" rIns="0" bIns="0" rtlCol="0" anchor="t">
            <a:spAutoFit/>
          </a:bodyPr>
          <a:lstStyle/>
          <a:p>
            <a:pPr algn="l">
              <a:lnSpc>
                <a:spcPts val="3325"/>
              </a:lnSpc>
            </a:pPr>
            <a:r>
              <a:rPr lang="en-US" sz="2375">
                <a:solidFill>
                  <a:srgbClr val="67DB7D"/>
                </a:solidFill>
                <a:latin typeface="HK Grotesk Semi-Bold"/>
              </a:rPr>
              <a:t>UNDERNEATH</a:t>
            </a:r>
          </a:p>
        </p:txBody>
      </p:sp>
      <p:sp>
        <p:nvSpPr>
          <p:cNvPr id="12" name="TextBox 12"/>
          <p:cNvSpPr txBox="1"/>
          <p:nvPr/>
        </p:nvSpPr>
        <p:spPr>
          <a:xfrm>
            <a:off x="9517109" y="6644247"/>
            <a:ext cx="7216681" cy="1676400"/>
          </a:xfrm>
          <a:prstGeom prst="rect">
            <a:avLst/>
          </a:prstGeom>
        </p:spPr>
        <p:txBody>
          <a:bodyPr lIns="0" tIns="0" rIns="0" bIns="0" rtlCol="0" anchor="t">
            <a:spAutoFit/>
          </a:bodyPr>
          <a:lstStyle/>
          <a:p>
            <a:pPr algn="l">
              <a:lnSpc>
                <a:spcPts val="2580"/>
              </a:lnSpc>
              <a:spcBef>
                <a:spcPct val="0"/>
              </a:spcBef>
            </a:pPr>
            <a:r>
              <a:rPr lang="en-US" sz="2150">
                <a:solidFill>
                  <a:srgbClr val="000000"/>
                </a:solidFill>
                <a:latin typeface="Agrandir"/>
              </a:rPr>
              <a:t>Very accurately detects occupancy by directly measuring the presence of a vehicle above the sensor, being protected from environmental elements these sensors have a longer lifetime (reducing maintenance costs), do not affect the aesthetics of the parking lot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67DB7D"/>
        </a:solidFill>
        <a:effectLst/>
      </p:bgPr>
    </p:bg>
    <p:spTree>
      <p:nvGrpSpPr>
        <p:cNvPr id="1" name=""/>
        <p:cNvGrpSpPr/>
        <p:nvPr/>
      </p:nvGrpSpPr>
      <p:grpSpPr>
        <a:xfrm>
          <a:off x="0" y="0"/>
          <a:ext cx="0" cy="0"/>
          <a:chOff x="0" y="0"/>
          <a:chExt cx="0" cy="0"/>
        </a:xfrm>
      </p:grpSpPr>
      <p:sp>
        <p:nvSpPr>
          <p:cNvPr id="2" name="TextBox 2"/>
          <p:cNvSpPr txBox="1"/>
          <p:nvPr/>
        </p:nvSpPr>
        <p:spPr>
          <a:xfrm>
            <a:off x="2940903" y="189706"/>
            <a:ext cx="12982388" cy="1258888"/>
          </a:xfrm>
          <a:prstGeom prst="rect">
            <a:avLst/>
          </a:prstGeom>
        </p:spPr>
        <p:txBody>
          <a:bodyPr lIns="0" tIns="0" rIns="0" bIns="0" rtlCol="0" anchor="t">
            <a:spAutoFit/>
          </a:bodyPr>
          <a:lstStyle/>
          <a:p>
            <a:pPr algn="l">
              <a:lnSpc>
                <a:spcPts val="9392"/>
              </a:lnSpc>
            </a:pPr>
            <a:r>
              <a:rPr lang="en-US" sz="5524">
                <a:solidFill>
                  <a:srgbClr val="FFFFFF"/>
                </a:solidFill>
                <a:latin typeface="Agrandir Medium"/>
              </a:rPr>
              <a:t>Visual Representation of Information</a:t>
            </a:r>
          </a:p>
        </p:txBody>
      </p:sp>
      <p:sp>
        <p:nvSpPr>
          <p:cNvPr id="3" name="TextBox 3"/>
          <p:cNvSpPr txBox="1"/>
          <p:nvPr/>
        </p:nvSpPr>
        <p:spPr>
          <a:xfrm>
            <a:off x="8589957" y="3214538"/>
            <a:ext cx="8669343" cy="619125"/>
          </a:xfrm>
          <a:prstGeom prst="rect">
            <a:avLst/>
          </a:prstGeom>
        </p:spPr>
        <p:txBody>
          <a:bodyPr lIns="0" tIns="0" rIns="0" bIns="0" rtlCol="0" anchor="t">
            <a:spAutoFit/>
          </a:bodyPr>
          <a:lstStyle/>
          <a:p>
            <a:pPr algn="r">
              <a:lnSpc>
                <a:spcPts val="4199"/>
              </a:lnSpc>
              <a:spcBef>
                <a:spcPct val="0"/>
              </a:spcBef>
            </a:pPr>
            <a:r>
              <a:rPr lang="en-US" sz="3499" u="sng">
                <a:solidFill>
                  <a:srgbClr val="000000"/>
                </a:solidFill>
                <a:latin typeface="Agrandir Medium"/>
              </a:rPr>
              <a:t>Parking cards</a:t>
            </a:r>
          </a:p>
        </p:txBody>
      </p:sp>
      <p:grpSp>
        <p:nvGrpSpPr>
          <p:cNvPr id="4" name="Group 4"/>
          <p:cNvGrpSpPr>
            <a:grpSpLocks noChangeAspect="1"/>
          </p:cNvGrpSpPr>
          <p:nvPr/>
        </p:nvGrpSpPr>
        <p:grpSpPr>
          <a:xfrm>
            <a:off x="1840378" y="1783259"/>
            <a:ext cx="4049502" cy="8229600"/>
            <a:chOff x="0" y="0"/>
            <a:chExt cx="5001260" cy="10163810"/>
          </a:xfrm>
        </p:grpSpPr>
        <p:sp>
          <p:nvSpPr>
            <p:cNvPr id="5" name="Freeform 5"/>
            <p:cNvSpPr/>
            <p:nvPr/>
          </p:nvSpPr>
          <p:spPr>
            <a:xfrm>
              <a:off x="0" y="0"/>
              <a:ext cx="5000993" cy="10163632"/>
            </a:xfrm>
            <a:custGeom>
              <a:avLst/>
              <a:gdLst/>
              <a:ahLst/>
              <a:cxnLst/>
              <a:rect l="l" t="t" r="r" b="b"/>
              <a:pathLst>
                <a:path w="5000993" h="10163632">
                  <a:moveTo>
                    <a:pt x="0" y="0"/>
                  </a:moveTo>
                  <a:lnTo>
                    <a:pt x="5000993" y="0"/>
                  </a:lnTo>
                  <a:lnTo>
                    <a:pt x="5000993" y="10163632"/>
                  </a:lnTo>
                  <a:lnTo>
                    <a:pt x="0" y="10163632"/>
                  </a:lnTo>
                  <a:close/>
                </a:path>
              </a:pathLst>
            </a:custGeom>
            <a:blipFill>
              <a:blip r:embed="rId2"/>
              <a:stretch>
                <a:fillRect l="-45" r="-45"/>
              </a:stretch>
            </a:blipFill>
          </p:spPr>
        </p:sp>
        <p:sp>
          <p:nvSpPr>
            <p:cNvPr id="6" name="Freeform 6"/>
            <p:cNvSpPr/>
            <p:nvPr/>
          </p:nvSpPr>
          <p:spPr>
            <a:xfrm>
              <a:off x="338760" y="288798"/>
              <a:ext cx="4330776" cy="9398000"/>
            </a:xfrm>
            <a:custGeom>
              <a:avLst/>
              <a:gdLst/>
              <a:ahLst/>
              <a:cxnLst/>
              <a:rect l="l" t="t" r="r" b="b"/>
              <a:pathLst>
                <a:path w="4330776" h="9398000">
                  <a:moveTo>
                    <a:pt x="3894366" y="9398000"/>
                  </a:moveTo>
                  <a:lnTo>
                    <a:pt x="436410" y="9398000"/>
                  </a:lnTo>
                  <a:cubicBezTo>
                    <a:pt x="195389" y="9398000"/>
                    <a:pt x="0" y="9202610"/>
                    <a:pt x="0" y="8961590"/>
                  </a:cubicBezTo>
                  <a:lnTo>
                    <a:pt x="0" y="436410"/>
                  </a:lnTo>
                  <a:cubicBezTo>
                    <a:pt x="0" y="195390"/>
                    <a:pt x="195389" y="0"/>
                    <a:pt x="436410" y="0"/>
                  </a:cubicBezTo>
                  <a:lnTo>
                    <a:pt x="861580" y="0"/>
                  </a:lnTo>
                  <a:cubicBezTo>
                    <a:pt x="902373" y="0"/>
                    <a:pt x="935444" y="33071"/>
                    <a:pt x="935444" y="73863"/>
                  </a:cubicBezTo>
                  <a:lnTo>
                    <a:pt x="935444" y="73863"/>
                  </a:lnTo>
                  <a:cubicBezTo>
                    <a:pt x="935444" y="225019"/>
                    <a:pt x="1057745" y="347688"/>
                    <a:pt x="1208913" y="348120"/>
                  </a:cubicBezTo>
                  <a:lnTo>
                    <a:pt x="3105874" y="353619"/>
                  </a:lnTo>
                  <a:cubicBezTo>
                    <a:pt x="3257651" y="354063"/>
                    <a:pt x="3380930" y="231140"/>
                    <a:pt x="3380930" y="79362"/>
                  </a:cubicBezTo>
                  <a:lnTo>
                    <a:pt x="3380930" y="73863"/>
                  </a:lnTo>
                  <a:cubicBezTo>
                    <a:pt x="3380930" y="33071"/>
                    <a:pt x="3414001" y="0"/>
                    <a:pt x="3454794" y="0"/>
                  </a:cubicBezTo>
                  <a:lnTo>
                    <a:pt x="3894366" y="0"/>
                  </a:lnTo>
                  <a:cubicBezTo>
                    <a:pt x="4135387" y="0"/>
                    <a:pt x="4330776" y="195390"/>
                    <a:pt x="4330776" y="436410"/>
                  </a:cubicBezTo>
                  <a:lnTo>
                    <a:pt x="4330776" y="8961603"/>
                  </a:lnTo>
                  <a:cubicBezTo>
                    <a:pt x="4330776" y="9202610"/>
                    <a:pt x="4135387" y="9398000"/>
                    <a:pt x="3894366" y="9398000"/>
                  </a:cubicBezTo>
                  <a:close/>
                </a:path>
              </a:pathLst>
            </a:custGeom>
            <a:blipFill>
              <a:blip r:embed="rId3"/>
              <a:stretch>
                <a:fillRect l="-48" r="-48"/>
              </a:stretch>
            </a:blipFill>
          </p:spPr>
        </p:sp>
      </p:grpSp>
      <p:sp>
        <p:nvSpPr>
          <p:cNvPr id="7" name="TextBox 7"/>
          <p:cNvSpPr txBox="1"/>
          <p:nvPr/>
        </p:nvSpPr>
        <p:spPr>
          <a:xfrm>
            <a:off x="11170007" y="4176862"/>
            <a:ext cx="6089293" cy="2314575"/>
          </a:xfrm>
          <a:prstGeom prst="rect">
            <a:avLst/>
          </a:prstGeom>
        </p:spPr>
        <p:txBody>
          <a:bodyPr lIns="0" tIns="0" rIns="0" bIns="0" rtlCol="0" anchor="t">
            <a:spAutoFit/>
          </a:bodyPr>
          <a:lstStyle/>
          <a:p>
            <a:pPr algn="r">
              <a:lnSpc>
                <a:spcPts val="3599"/>
              </a:lnSpc>
            </a:pPr>
            <a:r>
              <a:rPr lang="en-US" sz="2999">
                <a:solidFill>
                  <a:srgbClr val="000000"/>
                </a:solidFill>
                <a:latin typeface="Agrandir Medium"/>
              </a:rPr>
              <a:t>Each parking space has a virtual card displaying key information such as distance, price </a:t>
            </a:r>
          </a:p>
          <a:p>
            <a:pPr algn="r">
              <a:lnSpc>
                <a:spcPts val="3599"/>
              </a:lnSpc>
            </a:pPr>
            <a:r>
              <a:rPr lang="en-US" sz="2999">
                <a:solidFill>
                  <a:srgbClr val="000000"/>
                </a:solidFill>
                <a:latin typeface="Agrandir Medium"/>
              </a:rPr>
              <a:t>(if applicable) and estimated </a:t>
            </a:r>
          </a:p>
          <a:p>
            <a:pPr algn="r">
              <a:lnSpc>
                <a:spcPts val="3599"/>
              </a:lnSpc>
              <a:spcBef>
                <a:spcPct val="0"/>
              </a:spcBef>
            </a:pPr>
            <a:r>
              <a:rPr lang="en-US" sz="2999">
                <a:solidFill>
                  <a:srgbClr val="000000"/>
                </a:solidFill>
                <a:latin typeface="Agrandir Medium"/>
              </a:rPr>
              <a:t>time to occupancy</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518</Words>
  <Application>Microsoft Office PowerPoint</Application>
  <PresentationFormat>Custom</PresentationFormat>
  <Paragraphs>72</Paragraphs>
  <Slides>14</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14</vt:i4>
      </vt:variant>
    </vt:vector>
  </HeadingPairs>
  <TitlesOfParts>
    <vt:vector size="25" baseType="lpstr">
      <vt:lpstr>Agrandir</vt:lpstr>
      <vt:lpstr>HK Grotesk Medium</vt:lpstr>
      <vt:lpstr>Abril Fatface</vt:lpstr>
      <vt:lpstr>Agrandir Medium</vt:lpstr>
      <vt:lpstr>HK Grotesk Semi-Bold</vt:lpstr>
      <vt:lpstr>Roboto</vt:lpstr>
      <vt:lpstr>HK Grotesk Bold</vt:lpstr>
      <vt:lpstr>Agrandir Bold</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Parksafe-solutia ta pentru parcare rapida</dc:title>
  <cp:lastModifiedBy>Ariadna Pegza</cp:lastModifiedBy>
  <cp:revision>2</cp:revision>
  <dcterms:created xsi:type="dcterms:W3CDTF">2006-08-16T00:00:00Z</dcterms:created>
  <dcterms:modified xsi:type="dcterms:W3CDTF">2024-06-23T15:12:36Z</dcterms:modified>
  <dc:identifier>DAGItFziAGw</dc:identifier>
</cp:coreProperties>
</file>

<file path=docProps/thumbnail.jpeg>
</file>